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8"/>
  </p:notesMasterIdLst>
  <p:sldIdLst>
    <p:sldId id="256" r:id="rId5"/>
    <p:sldId id="257" r:id="rId6"/>
    <p:sldId id="297" r:id="rId7"/>
    <p:sldId id="287" r:id="rId8"/>
    <p:sldId id="288" r:id="rId9"/>
    <p:sldId id="289" r:id="rId10"/>
    <p:sldId id="290" r:id="rId11"/>
    <p:sldId id="291" r:id="rId12"/>
    <p:sldId id="292" r:id="rId13"/>
    <p:sldId id="293" r:id="rId14"/>
    <p:sldId id="294" r:id="rId15"/>
    <p:sldId id="295" r:id="rId16"/>
    <p:sldId id="298" r:id="rId17"/>
    <p:sldId id="296" r:id="rId18"/>
    <p:sldId id="300" r:id="rId19"/>
    <p:sldId id="299" r:id="rId20"/>
    <p:sldId id="301" r:id="rId21"/>
    <p:sldId id="302" r:id="rId22"/>
    <p:sldId id="304" r:id="rId23"/>
    <p:sldId id="305" r:id="rId24"/>
    <p:sldId id="306" r:id="rId25"/>
    <p:sldId id="307" r:id="rId26"/>
    <p:sldId id="308" r:id="rId27"/>
    <p:sldId id="309" r:id="rId28"/>
    <p:sldId id="310" r:id="rId29"/>
    <p:sldId id="303" r:id="rId30"/>
    <p:sldId id="314" r:id="rId31"/>
    <p:sldId id="315" r:id="rId32"/>
    <p:sldId id="313" r:id="rId33"/>
    <p:sldId id="317" r:id="rId34"/>
    <p:sldId id="318" r:id="rId35"/>
    <p:sldId id="272" r:id="rId36"/>
    <p:sldId id="286" r:id="rId37"/>
  </p:sldIdLst>
  <p:sldSz cx="615315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8CC"/>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B8143-D077-684E-85FE-4D9F602FE07D}" v="3" dt="2022-02-03T14:32:14.20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327" autoAdjust="0"/>
  </p:normalViewPr>
  <p:slideViewPr>
    <p:cSldViewPr snapToGrid="0">
      <p:cViewPr varScale="1">
        <p:scale>
          <a:sx n="254" d="100"/>
          <a:sy n="254" d="100"/>
        </p:scale>
        <p:origin x="488" y="184"/>
      </p:cViewPr>
      <p:guideLst>
        <p:guide orient="horz" pos="2880"/>
        <p:guide pos="288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Ismail" userId="b65f9ba3-6338-4e0b-950f-626f25c608ab" providerId="ADAL" clId="{3B6B8143-D077-684E-85FE-4D9F602FE07D}"/>
    <pc:docChg chg="custSel modSld">
      <pc:chgData name="Muhammad Ismail" userId="b65f9ba3-6338-4e0b-950f-626f25c608ab" providerId="ADAL" clId="{3B6B8143-D077-684E-85FE-4D9F602FE07D}" dt="2022-02-03T14:33:09.986" v="21" actId="1076"/>
      <pc:docMkLst>
        <pc:docMk/>
      </pc:docMkLst>
      <pc:sldChg chg="addSp delSp modSp mod">
        <pc:chgData name="Muhammad Ismail" userId="b65f9ba3-6338-4e0b-950f-626f25c608ab" providerId="ADAL" clId="{3B6B8143-D077-684E-85FE-4D9F602FE07D}" dt="2022-02-03T14:33:09.986" v="21" actId="1076"/>
        <pc:sldMkLst>
          <pc:docMk/>
          <pc:sldMk cId="44148156" sldId="308"/>
        </pc:sldMkLst>
        <pc:picChg chg="add del mod">
          <ac:chgData name="Muhammad Ismail" userId="b65f9ba3-6338-4e0b-950f-626f25c608ab" providerId="ADAL" clId="{3B6B8143-D077-684E-85FE-4D9F602FE07D}" dt="2022-02-03T14:31:49.373" v="14" actId="478"/>
          <ac:picMkLst>
            <pc:docMk/>
            <pc:sldMk cId="44148156" sldId="308"/>
            <ac:picMk id="5" creationId="{F0A91BFB-D30A-CD4E-93A8-F3C367E86F58}"/>
          </ac:picMkLst>
        </pc:picChg>
        <pc:picChg chg="add mod">
          <ac:chgData name="Muhammad Ismail" userId="b65f9ba3-6338-4e0b-950f-626f25c608ab" providerId="ADAL" clId="{3B6B8143-D077-684E-85FE-4D9F602FE07D}" dt="2022-02-03T14:33:09.986" v="21" actId="1076"/>
          <ac:picMkLst>
            <pc:docMk/>
            <pc:sldMk cId="44148156" sldId="308"/>
            <ac:picMk id="7" creationId="{C5A5263F-E0D2-6C4C-ADD9-0ED2F6C09E86}"/>
          </ac:picMkLst>
        </pc:picChg>
        <pc:picChg chg="mod">
          <ac:chgData name="Muhammad Ismail" userId="b65f9ba3-6338-4e0b-950f-626f25c608ab" providerId="ADAL" clId="{3B6B8143-D077-684E-85FE-4D9F602FE07D}" dt="2022-02-03T14:31:09.993" v="9" actId="14100"/>
          <ac:picMkLst>
            <pc:docMk/>
            <pc:sldMk cId="44148156" sldId="308"/>
            <ac:picMk id="9" creationId="{88A15943-962F-2748-A9FA-CB7F90568D07}"/>
          </ac:picMkLst>
        </pc:picChg>
      </pc:sldChg>
      <pc:sldChg chg="addSp delSp modSp mod">
        <pc:chgData name="Muhammad Ismail" userId="b65f9ba3-6338-4e0b-950f-626f25c608ab" providerId="ADAL" clId="{3B6B8143-D077-684E-85FE-4D9F602FE07D}" dt="2022-02-03T14:30:33.994" v="6" actId="1076"/>
        <pc:sldMkLst>
          <pc:docMk/>
          <pc:sldMk cId="765324742" sldId="309"/>
        </pc:sldMkLst>
        <pc:picChg chg="add mod">
          <ac:chgData name="Muhammad Ismail" userId="b65f9ba3-6338-4e0b-950f-626f25c608ab" providerId="ADAL" clId="{3B6B8143-D077-684E-85FE-4D9F602FE07D}" dt="2022-02-03T14:30:33.994" v="6" actId="1076"/>
          <ac:picMkLst>
            <pc:docMk/>
            <pc:sldMk cId="765324742" sldId="309"/>
            <ac:picMk id="5" creationId="{04DD14F9-A0B4-7842-9442-A879A8D52066}"/>
          </ac:picMkLst>
        </pc:picChg>
        <pc:picChg chg="del mod">
          <ac:chgData name="Muhammad Ismail" userId="b65f9ba3-6338-4e0b-950f-626f25c608ab" providerId="ADAL" clId="{3B6B8143-D077-684E-85FE-4D9F602FE07D}" dt="2022-02-03T14:30:27.693" v="5" actId="478"/>
          <ac:picMkLst>
            <pc:docMk/>
            <pc:sldMk cId="765324742" sldId="309"/>
            <ac:picMk id="7" creationId="{1B17E8B4-7F8C-3040-9055-F4DDE0C51B5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17089AC5-B493-4E1C-A9F4-2C4FF7F9E7FF}" type="datetimeFigureOut">
              <a:rPr lang="en-IN" smtClean="0"/>
              <a:t>03/02/22</a:t>
            </a:fld>
            <a:endParaRPr lang="en-IN"/>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6079D93B-4C86-4837-BFE0-A85446C31DED}" type="slidenum">
              <a:rPr lang="en-IN" smtClean="0"/>
              <a:t>‹#›</a:t>
            </a:fld>
            <a:endParaRPr lang="en-IN"/>
          </a:p>
        </p:txBody>
      </p:sp>
    </p:spTree>
    <p:extLst>
      <p:ext uri="{BB962C8B-B14F-4D97-AF65-F5344CB8AC3E}">
        <p14:creationId xmlns:p14="http://schemas.microsoft.com/office/powerpoint/2010/main" val="119479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9D93B-4C86-4837-BFE0-A85446C31DED}" type="slidenum">
              <a:rPr lang="en-IN" smtClean="0"/>
              <a:t>1</a:t>
            </a:fld>
            <a:endParaRPr lang="en-IN"/>
          </a:p>
        </p:txBody>
      </p:sp>
    </p:spTree>
    <p:extLst>
      <p:ext uri="{BB962C8B-B14F-4D97-AF65-F5344CB8AC3E}">
        <p14:creationId xmlns:p14="http://schemas.microsoft.com/office/powerpoint/2010/main" val="241038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10</a:t>
            </a:fld>
            <a:endParaRPr lang="en-IN"/>
          </a:p>
        </p:txBody>
      </p:sp>
    </p:spTree>
    <p:extLst>
      <p:ext uri="{BB962C8B-B14F-4D97-AF65-F5344CB8AC3E}">
        <p14:creationId xmlns:p14="http://schemas.microsoft.com/office/powerpoint/2010/main" val="3814667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11</a:t>
            </a:fld>
            <a:endParaRPr lang="en-IN"/>
          </a:p>
        </p:txBody>
      </p:sp>
    </p:spTree>
    <p:extLst>
      <p:ext uri="{BB962C8B-B14F-4D97-AF65-F5344CB8AC3E}">
        <p14:creationId xmlns:p14="http://schemas.microsoft.com/office/powerpoint/2010/main" val="204238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12</a:t>
            </a:fld>
            <a:endParaRPr lang="en-IN"/>
          </a:p>
        </p:txBody>
      </p:sp>
    </p:spTree>
    <p:extLst>
      <p:ext uri="{BB962C8B-B14F-4D97-AF65-F5344CB8AC3E}">
        <p14:creationId xmlns:p14="http://schemas.microsoft.com/office/powerpoint/2010/main" val="364220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9D93B-4C86-4837-BFE0-A85446C31DED}" type="slidenum">
              <a:rPr lang="en-IN" smtClean="0"/>
              <a:t>13</a:t>
            </a:fld>
            <a:endParaRPr lang="en-IN"/>
          </a:p>
        </p:txBody>
      </p:sp>
    </p:spTree>
    <p:extLst>
      <p:ext uri="{BB962C8B-B14F-4D97-AF65-F5344CB8AC3E}">
        <p14:creationId xmlns:p14="http://schemas.microsoft.com/office/powerpoint/2010/main" val="156421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14</a:t>
            </a:fld>
            <a:endParaRPr lang="en-IN"/>
          </a:p>
        </p:txBody>
      </p:sp>
    </p:spTree>
    <p:extLst>
      <p:ext uri="{BB962C8B-B14F-4D97-AF65-F5344CB8AC3E}">
        <p14:creationId xmlns:p14="http://schemas.microsoft.com/office/powerpoint/2010/main" val="275262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15</a:t>
            </a:fld>
            <a:endParaRPr lang="en-IN"/>
          </a:p>
        </p:txBody>
      </p:sp>
    </p:spTree>
    <p:extLst>
      <p:ext uri="{BB962C8B-B14F-4D97-AF65-F5344CB8AC3E}">
        <p14:creationId xmlns:p14="http://schemas.microsoft.com/office/powerpoint/2010/main" val="684863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16</a:t>
            </a:fld>
            <a:endParaRPr lang="en-IN"/>
          </a:p>
        </p:txBody>
      </p:sp>
    </p:spTree>
    <p:extLst>
      <p:ext uri="{BB962C8B-B14F-4D97-AF65-F5344CB8AC3E}">
        <p14:creationId xmlns:p14="http://schemas.microsoft.com/office/powerpoint/2010/main" val="396307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17</a:t>
            </a:fld>
            <a:endParaRPr lang="en-IN"/>
          </a:p>
        </p:txBody>
      </p:sp>
    </p:spTree>
    <p:extLst>
      <p:ext uri="{BB962C8B-B14F-4D97-AF65-F5344CB8AC3E}">
        <p14:creationId xmlns:p14="http://schemas.microsoft.com/office/powerpoint/2010/main" val="3243809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18</a:t>
            </a:fld>
            <a:endParaRPr lang="en-IN"/>
          </a:p>
        </p:txBody>
      </p:sp>
    </p:spTree>
    <p:extLst>
      <p:ext uri="{BB962C8B-B14F-4D97-AF65-F5344CB8AC3E}">
        <p14:creationId xmlns:p14="http://schemas.microsoft.com/office/powerpoint/2010/main" val="3447946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19</a:t>
            </a:fld>
            <a:endParaRPr lang="en-IN"/>
          </a:p>
        </p:txBody>
      </p:sp>
    </p:spTree>
    <p:extLst>
      <p:ext uri="{BB962C8B-B14F-4D97-AF65-F5344CB8AC3E}">
        <p14:creationId xmlns:p14="http://schemas.microsoft.com/office/powerpoint/2010/main" val="214284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a:t>
            </a:fld>
            <a:endParaRPr lang="en-IN"/>
          </a:p>
        </p:txBody>
      </p:sp>
    </p:spTree>
    <p:extLst>
      <p:ext uri="{BB962C8B-B14F-4D97-AF65-F5344CB8AC3E}">
        <p14:creationId xmlns:p14="http://schemas.microsoft.com/office/powerpoint/2010/main" val="2362455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9D93B-4C86-4837-BFE0-A85446C31DED}" type="slidenum">
              <a:rPr lang="en-IN" smtClean="0"/>
              <a:t>20</a:t>
            </a:fld>
            <a:endParaRPr lang="en-IN"/>
          </a:p>
        </p:txBody>
      </p:sp>
    </p:spTree>
    <p:extLst>
      <p:ext uri="{BB962C8B-B14F-4D97-AF65-F5344CB8AC3E}">
        <p14:creationId xmlns:p14="http://schemas.microsoft.com/office/powerpoint/2010/main" val="3371571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21</a:t>
            </a:fld>
            <a:endParaRPr lang="en-IN"/>
          </a:p>
        </p:txBody>
      </p:sp>
    </p:spTree>
    <p:extLst>
      <p:ext uri="{BB962C8B-B14F-4D97-AF65-F5344CB8AC3E}">
        <p14:creationId xmlns:p14="http://schemas.microsoft.com/office/powerpoint/2010/main" val="3823424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22</a:t>
            </a:fld>
            <a:endParaRPr lang="en-IN"/>
          </a:p>
        </p:txBody>
      </p:sp>
    </p:spTree>
    <p:extLst>
      <p:ext uri="{BB962C8B-B14F-4D97-AF65-F5344CB8AC3E}">
        <p14:creationId xmlns:p14="http://schemas.microsoft.com/office/powerpoint/2010/main" val="4034707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23</a:t>
            </a:fld>
            <a:endParaRPr lang="en-IN"/>
          </a:p>
        </p:txBody>
      </p:sp>
    </p:spTree>
    <p:extLst>
      <p:ext uri="{BB962C8B-B14F-4D97-AF65-F5344CB8AC3E}">
        <p14:creationId xmlns:p14="http://schemas.microsoft.com/office/powerpoint/2010/main" val="724618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24</a:t>
            </a:fld>
            <a:endParaRPr lang="en-IN"/>
          </a:p>
        </p:txBody>
      </p:sp>
    </p:spTree>
    <p:extLst>
      <p:ext uri="{BB962C8B-B14F-4D97-AF65-F5344CB8AC3E}">
        <p14:creationId xmlns:p14="http://schemas.microsoft.com/office/powerpoint/2010/main" val="1493916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25</a:t>
            </a:fld>
            <a:endParaRPr lang="en-IN"/>
          </a:p>
        </p:txBody>
      </p:sp>
    </p:spTree>
    <p:extLst>
      <p:ext uri="{BB962C8B-B14F-4D97-AF65-F5344CB8AC3E}">
        <p14:creationId xmlns:p14="http://schemas.microsoft.com/office/powerpoint/2010/main" val="1302585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26</a:t>
            </a:fld>
            <a:endParaRPr lang="en-IN"/>
          </a:p>
        </p:txBody>
      </p:sp>
    </p:spTree>
    <p:extLst>
      <p:ext uri="{BB962C8B-B14F-4D97-AF65-F5344CB8AC3E}">
        <p14:creationId xmlns:p14="http://schemas.microsoft.com/office/powerpoint/2010/main" val="323421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9D93B-4C86-4837-BFE0-A85446C31DED}" type="slidenum">
              <a:rPr lang="en-IN" smtClean="0"/>
              <a:t>27</a:t>
            </a:fld>
            <a:endParaRPr lang="en-IN"/>
          </a:p>
        </p:txBody>
      </p:sp>
    </p:spTree>
    <p:extLst>
      <p:ext uri="{BB962C8B-B14F-4D97-AF65-F5344CB8AC3E}">
        <p14:creationId xmlns:p14="http://schemas.microsoft.com/office/powerpoint/2010/main" val="2282457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9D93B-4C86-4837-BFE0-A85446C31DED}" type="slidenum">
              <a:rPr lang="en-IN" smtClean="0"/>
              <a:t>30</a:t>
            </a:fld>
            <a:endParaRPr lang="en-IN"/>
          </a:p>
        </p:txBody>
      </p:sp>
    </p:spTree>
    <p:extLst>
      <p:ext uri="{BB962C8B-B14F-4D97-AF65-F5344CB8AC3E}">
        <p14:creationId xmlns:p14="http://schemas.microsoft.com/office/powerpoint/2010/main" val="218915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079D93B-4C86-4837-BFE0-A85446C31DED}" type="slidenum">
              <a:rPr lang="en-IN" smtClean="0"/>
              <a:t>3</a:t>
            </a:fld>
            <a:endParaRPr lang="en-IN"/>
          </a:p>
        </p:txBody>
      </p:sp>
    </p:spTree>
    <p:extLst>
      <p:ext uri="{BB962C8B-B14F-4D97-AF65-F5344CB8AC3E}">
        <p14:creationId xmlns:p14="http://schemas.microsoft.com/office/powerpoint/2010/main" val="19724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4</a:t>
            </a:fld>
            <a:endParaRPr lang="en-IN"/>
          </a:p>
        </p:txBody>
      </p:sp>
    </p:spTree>
    <p:extLst>
      <p:ext uri="{BB962C8B-B14F-4D97-AF65-F5344CB8AC3E}">
        <p14:creationId xmlns:p14="http://schemas.microsoft.com/office/powerpoint/2010/main" val="425974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5</a:t>
            </a:fld>
            <a:endParaRPr lang="en-IN"/>
          </a:p>
        </p:txBody>
      </p:sp>
    </p:spTree>
    <p:extLst>
      <p:ext uri="{BB962C8B-B14F-4D97-AF65-F5344CB8AC3E}">
        <p14:creationId xmlns:p14="http://schemas.microsoft.com/office/powerpoint/2010/main" val="315760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6</a:t>
            </a:fld>
            <a:endParaRPr lang="en-IN"/>
          </a:p>
        </p:txBody>
      </p:sp>
    </p:spTree>
    <p:extLst>
      <p:ext uri="{BB962C8B-B14F-4D97-AF65-F5344CB8AC3E}">
        <p14:creationId xmlns:p14="http://schemas.microsoft.com/office/powerpoint/2010/main" val="3346935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7</a:t>
            </a:fld>
            <a:endParaRPr lang="en-IN"/>
          </a:p>
        </p:txBody>
      </p:sp>
    </p:spTree>
    <p:extLst>
      <p:ext uri="{BB962C8B-B14F-4D97-AF65-F5344CB8AC3E}">
        <p14:creationId xmlns:p14="http://schemas.microsoft.com/office/powerpoint/2010/main" val="3852864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8</a:t>
            </a:fld>
            <a:endParaRPr lang="en-IN"/>
          </a:p>
        </p:txBody>
      </p:sp>
    </p:spTree>
    <p:extLst>
      <p:ext uri="{BB962C8B-B14F-4D97-AF65-F5344CB8AC3E}">
        <p14:creationId xmlns:p14="http://schemas.microsoft.com/office/powerpoint/2010/main" val="2231700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79D93B-4C86-4837-BFE0-A85446C31DED}" type="slidenum">
              <a:rPr lang="en-IN" smtClean="0"/>
              <a:t>9</a:t>
            </a:fld>
            <a:endParaRPr lang="en-IN"/>
          </a:p>
        </p:txBody>
      </p:sp>
    </p:spTree>
    <p:extLst>
      <p:ext uri="{BB962C8B-B14F-4D97-AF65-F5344CB8AC3E}">
        <p14:creationId xmlns:p14="http://schemas.microsoft.com/office/powerpoint/2010/main" val="818674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103957" y="122047"/>
            <a:ext cx="838201" cy="351306"/>
          </a:xfrm>
          <a:prstGeom prst="rect">
            <a:avLst/>
          </a:prstGeom>
          <a:blipFill>
            <a:blip r:embed="rId2" cstate="print"/>
            <a:stretch>
              <a:fillRect/>
            </a:stretch>
          </a:blipFill>
        </p:spPr>
        <p:txBody>
          <a:bodyPr wrap="square" lIns="0" tIns="0" rIns="0" bIns="0" rtlCol="0"/>
          <a:lstStyle/>
          <a:p>
            <a:endParaRPr sz="1800"/>
          </a:p>
        </p:txBody>
      </p:sp>
      <p:sp>
        <p:nvSpPr>
          <p:cNvPr id="17" name="bg object 17"/>
          <p:cNvSpPr/>
          <p:nvPr/>
        </p:nvSpPr>
        <p:spPr>
          <a:xfrm>
            <a:off x="1" y="599719"/>
            <a:ext cx="5959911" cy="2730500"/>
          </a:xfrm>
          <a:custGeom>
            <a:avLst/>
            <a:gdLst/>
            <a:ahLst/>
            <a:cxnLst/>
            <a:rect l="l" t="t" r="r" b="b"/>
            <a:pathLst>
              <a:path w="4465320" h="2730500">
                <a:moveTo>
                  <a:pt x="0" y="2730284"/>
                </a:moveTo>
                <a:lnTo>
                  <a:pt x="4464977" y="2730284"/>
                </a:lnTo>
                <a:lnTo>
                  <a:pt x="4464977" y="0"/>
                </a:lnTo>
                <a:lnTo>
                  <a:pt x="0" y="0"/>
                </a:lnTo>
                <a:lnTo>
                  <a:pt x="0" y="2730284"/>
                </a:lnTo>
                <a:close/>
              </a:path>
            </a:pathLst>
          </a:custGeom>
          <a:solidFill>
            <a:srgbClr val="FFDDAF"/>
          </a:solidFill>
        </p:spPr>
        <p:txBody>
          <a:bodyPr wrap="square" lIns="0" tIns="0" rIns="0" bIns="0" rtlCol="0"/>
          <a:lstStyle/>
          <a:p>
            <a:endParaRPr sz="1800"/>
          </a:p>
        </p:txBody>
      </p:sp>
      <p:sp>
        <p:nvSpPr>
          <p:cNvPr id="18" name="bg object 18"/>
          <p:cNvSpPr/>
          <p:nvPr/>
        </p:nvSpPr>
        <p:spPr>
          <a:xfrm>
            <a:off x="6144369" y="599719"/>
            <a:ext cx="6780" cy="2730500"/>
          </a:xfrm>
          <a:custGeom>
            <a:avLst/>
            <a:gdLst/>
            <a:ahLst/>
            <a:cxnLst/>
            <a:rect l="l" t="t" r="r" b="b"/>
            <a:pathLst>
              <a:path w="5079" h="2730500">
                <a:moveTo>
                  <a:pt x="0" y="2730284"/>
                </a:moveTo>
                <a:lnTo>
                  <a:pt x="4482" y="2730284"/>
                </a:lnTo>
                <a:lnTo>
                  <a:pt x="4482" y="0"/>
                </a:lnTo>
                <a:lnTo>
                  <a:pt x="0" y="0"/>
                </a:lnTo>
                <a:lnTo>
                  <a:pt x="0" y="2730284"/>
                </a:lnTo>
                <a:close/>
              </a:path>
            </a:pathLst>
          </a:custGeom>
          <a:solidFill>
            <a:srgbClr val="FFDDAF"/>
          </a:solidFill>
        </p:spPr>
        <p:txBody>
          <a:bodyPr wrap="square" lIns="0" tIns="0" rIns="0" bIns="0" rtlCol="0"/>
          <a:lstStyle/>
          <a:p>
            <a:endParaRPr sz="1800"/>
          </a:p>
        </p:txBody>
      </p:sp>
      <p:sp>
        <p:nvSpPr>
          <p:cNvPr id="19" name="bg object 19"/>
          <p:cNvSpPr/>
          <p:nvPr/>
        </p:nvSpPr>
        <p:spPr>
          <a:xfrm>
            <a:off x="4" y="599720"/>
            <a:ext cx="6150607" cy="2856865"/>
          </a:xfrm>
          <a:custGeom>
            <a:avLst/>
            <a:gdLst/>
            <a:ahLst/>
            <a:cxnLst/>
            <a:rect l="l" t="t" r="r" b="b"/>
            <a:pathLst>
              <a:path w="4608195" h="2856865">
                <a:moveTo>
                  <a:pt x="4608004" y="2730284"/>
                </a:moveTo>
                <a:lnTo>
                  <a:pt x="4603521" y="2730284"/>
                </a:lnTo>
                <a:lnTo>
                  <a:pt x="4603521" y="0"/>
                </a:lnTo>
                <a:lnTo>
                  <a:pt x="4464977" y="0"/>
                </a:lnTo>
                <a:lnTo>
                  <a:pt x="4464977" y="2730284"/>
                </a:lnTo>
                <a:lnTo>
                  <a:pt x="0" y="2730284"/>
                </a:lnTo>
                <a:lnTo>
                  <a:pt x="0" y="2856280"/>
                </a:lnTo>
                <a:lnTo>
                  <a:pt x="4464977" y="2856280"/>
                </a:lnTo>
                <a:lnTo>
                  <a:pt x="4603521" y="2856280"/>
                </a:lnTo>
                <a:lnTo>
                  <a:pt x="4608004" y="2856280"/>
                </a:lnTo>
                <a:lnTo>
                  <a:pt x="4608004" y="2730284"/>
                </a:lnTo>
                <a:close/>
              </a:path>
            </a:pathLst>
          </a:custGeom>
          <a:solidFill>
            <a:srgbClr val="FF9E1A"/>
          </a:solidFill>
        </p:spPr>
        <p:txBody>
          <a:bodyPr wrap="square" lIns="0" tIns="0" rIns="0" bIns="0" rtlCol="0"/>
          <a:lstStyle/>
          <a:p>
            <a:endParaRPr sz="1800"/>
          </a:p>
        </p:txBody>
      </p:sp>
      <p:sp>
        <p:nvSpPr>
          <p:cNvPr id="3" name="Holder 3"/>
          <p:cNvSpPr>
            <a:spLocks noGrp="1"/>
          </p:cNvSpPr>
          <p:nvPr>
            <p:ph type="subTitle" idx="4"/>
          </p:nvPr>
        </p:nvSpPr>
        <p:spPr>
          <a:xfrm>
            <a:off x="922974" y="1938025"/>
            <a:ext cx="4307205" cy="169277"/>
          </a:xfrm>
          <a:prstGeom prst="rect">
            <a:avLst/>
          </a:prstGeom>
        </p:spPr>
        <p:txBody>
          <a:bodyPr wrap="square" lIns="0" tIns="0" rIns="0" bIns="0">
            <a:spAutoFit/>
          </a:bodyPr>
          <a:lstStyle>
            <a:lvl1pPr>
              <a:defRPr/>
            </a:lvl1pPr>
          </a:lstStyle>
          <a:p>
            <a:endParaRPr/>
          </a:p>
        </p:txBody>
      </p:sp>
      <p:sp>
        <p:nvSpPr>
          <p:cNvPr id="10" name="Title 9">
            <a:extLst>
              <a:ext uri="{FF2B5EF4-FFF2-40B4-BE49-F238E27FC236}">
                <a16:creationId xmlns:a16="http://schemas.microsoft.com/office/drawing/2014/main" id="{E6F7D929-4215-4E36-8F43-AFFF054D8640}"/>
              </a:ext>
            </a:extLst>
          </p:cNvPr>
          <p:cNvSpPr>
            <a:spLocks noGrp="1"/>
          </p:cNvSpPr>
          <p:nvPr>
            <p:ph type="title"/>
          </p:nvPr>
        </p:nvSpPr>
        <p:spPr/>
        <p:txBody>
          <a:bodyPr/>
          <a:lstStyle/>
          <a:p>
            <a:r>
              <a:rPr lang="en-US"/>
              <a:t>Click to edit Master title style</a:t>
            </a:r>
            <a:endParaRPr lang="en-IN"/>
          </a:p>
        </p:txBody>
      </p:sp>
      <p:sp>
        <p:nvSpPr>
          <p:cNvPr id="5" name="Date Placeholder 4">
            <a:extLst>
              <a:ext uri="{FF2B5EF4-FFF2-40B4-BE49-F238E27FC236}">
                <a16:creationId xmlns:a16="http://schemas.microsoft.com/office/drawing/2014/main" id="{C20DD22E-3FF8-4B5D-9C17-51317AE08C35}"/>
              </a:ext>
            </a:extLst>
          </p:cNvPr>
          <p:cNvSpPr>
            <a:spLocks noGrp="1"/>
          </p:cNvSpPr>
          <p:nvPr>
            <p:ph type="dt" sz="half" idx="10"/>
          </p:nvPr>
        </p:nvSpPr>
        <p:spPr/>
        <p:txBody>
          <a:bodyPr/>
          <a:lstStyle/>
          <a:p>
            <a:pPr>
              <a:lnSpc>
                <a:spcPct val="120000"/>
              </a:lnSpc>
            </a:pPr>
            <a:r>
              <a:rPr lang="en-US"/>
              <a:t>Group 1 | Project Presentation – Project HIS</a:t>
            </a:r>
            <a:endParaRPr lang="en-US" dirty="0"/>
          </a:p>
        </p:txBody>
      </p:sp>
      <p:sp>
        <p:nvSpPr>
          <p:cNvPr id="6" name="Footer Placeholder 5">
            <a:extLst>
              <a:ext uri="{FF2B5EF4-FFF2-40B4-BE49-F238E27FC236}">
                <a16:creationId xmlns:a16="http://schemas.microsoft.com/office/drawing/2014/main" id="{67D6E2EF-1202-4B2B-A39E-413FEA1417B0}"/>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7" name="Slide Number Placeholder 6">
            <a:extLst>
              <a:ext uri="{FF2B5EF4-FFF2-40B4-BE49-F238E27FC236}">
                <a16:creationId xmlns:a16="http://schemas.microsoft.com/office/drawing/2014/main" id="{19ED3784-152B-4382-83BC-5CE3C1E6DE29}"/>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a:t>
            </a:fld>
            <a:r>
              <a:rPr lang="en-IN" spc="-5" dirty="0"/>
              <a:t>/31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a:xfrm>
            <a:off x="630268" y="538813"/>
            <a:ext cx="5094571" cy="169277"/>
          </a:xfrm>
        </p:spPr>
        <p:txBody>
          <a:bodyPr lIns="0" tIns="0" rIns="0" bIns="0"/>
          <a:lstStyle>
            <a:lvl1pPr marL="171442" indent="-171442">
              <a:buClr>
                <a:schemeClr val="accent6"/>
              </a:buClr>
              <a:buFont typeface="Arial" panose="020B0604020202020204" pitchFamily="34" charset="0"/>
              <a:buChar char="•"/>
              <a:defRPr sz="1100" b="0" i="0">
                <a:solidFill>
                  <a:schemeClr val="tx1"/>
                </a:solidFill>
                <a:latin typeface="Arial"/>
                <a:cs typeface="Arial"/>
              </a:defRPr>
            </a:lvl1pPr>
          </a:lstStyle>
          <a:p>
            <a:endParaRPr/>
          </a:p>
        </p:txBody>
      </p:sp>
      <p:sp>
        <p:nvSpPr>
          <p:cNvPr id="7" name="Title 6">
            <a:extLst>
              <a:ext uri="{FF2B5EF4-FFF2-40B4-BE49-F238E27FC236}">
                <a16:creationId xmlns:a16="http://schemas.microsoft.com/office/drawing/2014/main" id="{366D7BE4-81CD-4F84-9D0A-9F711D5CDD33}"/>
              </a:ext>
            </a:extLst>
          </p:cNvPr>
          <p:cNvSpPr>
            <a:spLocks noGrp="1"/>
          </p:cNvSpPr>
          <p:nvPr>
            <p:ph type="title"/>
          </p:nvPr>
        </p:nvSpPr>
        <p:spPr/>
        <p:txBody>
          <a:bodyPr/>
          <a:lstStyle/>
          <a:p>
            <a:r>
              <a:rPr lang="en-US"/>
              <a:t>Click to edit Master title style</a:t>
            </a:r>
            <a:endParaRPr lang="en-IN"/>
          </a:p>
        </p:txBody>
      </p:sp>
      <p:sp>
        <p:nvSpPr>
          <p:cNvPr id="10" name="Date Placeholder 9">
            <a:extLst>
              <a:ext uri="{FF2B5EF4-FFF2-40B4-BE49-F238E27FC236}">
                <a16:creationId xmlns:a16="http://schemas.microsoft.com/office/drawing/2014/main" id="{E589A83A-A6F0-48DE-8753-2A49EE72A904}"/>
              </a:ext>
            </a:extLst>
          </p:cNvPr>
          <p:cNvSpPr>
            <a:spLocks noGrp="1"/>
          </p:cNvSpPr>
          <p:nvPr>
            <p:ph type="dt" sz="half" idx="10"/>
          </p:nvPr>
        </p:nvSpPr>
        <p:spPr/>
        <p:txBody>
          <a:bodyPr/>
          <a:lstStyle/>
          <a:p>
            <a:pPr>
              <a:lnSpc>
                <a:spcPct val="120000"/>
              </a:lnSpc>
            </a:pPr>
            <a:r>
              <a:rPr lang="en-US"/>
              <a:t>Group 1 | Project Presentation – Project HIS</a:t>
            </a:r>
            <a:endParaRPr lang="en-US" dirty="0"/>
          </a:p>
        </p:txBody>
      </p:sp>
      <p:sp>
        <p:nvSpPr>
          <p:cNvPr id="11" name="Footer Placeholder 10">
            <a:extLst>
              <a:ext uri="{FF2B5EF4-FFF2-40B4-BE49-F238E27FC236}">
                <a16:creationId xmlns:a16="http://schemas.microsoft.com/office/drawing/2014/main" id="{297674A0-B6ED-4677-AA1A-0F33C58D8806}"/>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12" name="Slide Number Placeholder 11">
            <a:extLst>
              <a:ext uri="{FF2B5EF4-FFF2-40B4-BE49-F238E27FC236}">
                <a16:creationId xmlns:a16="http://schemas.microsoft.com/office/drawing/2014/main" id="{845B5DD4-AB23-4604-8247-0C3BF2639D1F}"/>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a:t>
            </a:fld>
            <a:r>
              <a:rPr lang="en-IN" spc="-5"/>
              <a:t>/31</a:t>
            </a:r>
            <a:endParaRPr lang="en-IN"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27198" y="307492"/>
            <a:ext cx="3003686" cy="215444"/>
          </a:xfrm>
        </p:spPr>
        <p:txBody>
          <a:bodyPr lIns="0" tIns="0" rIns="0" bIns="0"/>
          <a:lstStyle>
            <a:lvl1pPr>
              <a:defRPr sz="1400" b="0" i="0">
                <a:solidFill>
                  <a:srgbClr val="2C88CC"/>
                </a:solidFill>
                <a:latin typeface="Arial"/>
                <a:cs typeface="Arial"/>
              </a:defRPr>
            </a:lvl1pPr>
          </a:lstStyle>
          <a:p>
            <a:endParaRPr/>
          </a:p>
        </p:txBody>
      </p:sp>
      <p:sp>
        <p:nvSpPr>
          <p:cNvPr id="3" name="Holder 3"/>
          <p:cNvSpPr>
            <a:spLocks noGrp="1"/>
          </p:cNvSpPr>
          <p:nvPr>
            <p:ph sz="half" idx="2"/>
          </p:nvPr>
        </p:nvSpPr>
        <p:spPr>
          <a:xfrm>
            <a:off x="307659" y="795974"/>
            <a:ext cx="26766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168872" y="795974"/>
            <a:ext cx="2676620" cy="169277"/>
          </a:xfrm>
          <a:prstGeom prst="rect">
            <a:avLst/>
          </a:prstGeom>
        </p:spPr>
        <p:txBody>
          <a:bodyPr wrap="square" lIns="0" tIns="0" rIns="0" bIns="0">
            <a:spAutoFit/>
          </a:bodyPr>
          <a:lstStyle>
            <a:lvl1pPr>
              <a:defRPr/>
            </a:lvl1pPr>
          </a:lstStyle>
          <a:p>
            <a:endParaRPr/>
          </a:p>
        </p:txBody>
      </p:sp>
      <p:sp>
        <p:nvSpPr>
          <p:cNvPr id="7" name="Date Placeholder 6">
            <a:extLst>
              <a:ext uri="{FF2B5EF4-FFF2-40B4-BE49-F238E27FC236}">
                <a16:creationId xmlns:a16="http://schemas.microsoft.com/office/drawing/2014/main" id="{F4422534-C186-4DB1-A038-F61470F3DA46}"/>
              </a:ext>
            </a:extLst>
          </p:cNvPr>
          <p:cNvSpPr>
            <a:spLocks noGrp="1"/>
          </p:cNvSpPr>
          <p:nvPr>
            <p:ph type="dt" sz="half" idx="10"/>
          </p:nvPr>
        </p:nvSpPr>
        <p:spPr/>
        <p:txBody>
          <a:bodyPr/>
          <a:lstStyle/>
          <a:p>
            <a:pPr>
              <a:lnSpc>
                <a:spcPct val="120000"/>
              </a:lnSpc>
            </a:pPr>
            <a:r>
              <a:rPr lang="en-US"/>
              <a:t>Group 1 | Project Presentation – Project HIS</a:t>
            </a:r>
            <a:endParaRPr lang="en-US" dirty="0"/>
          </a:p>
        </p:txBody>
      </p:sp>
      <p:sp>
        <p:nvSpPr>
          <p:cNvPr id="9" name="Footer Placeholder 8">
            <a:extLst>
              <a:ext uri="{FF2B5EF4-FFF2-40B4-BE49-F238E27FC236}">
                <a16:creationId xmlns:a16="http://schemas.microsoft.com/office/drawing/2014/main" id="{5867FB91-1A32-4F08-BF6A-5F10217B2285}"/>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10" name="Slide Number Placeholder 9">
            <a:extLst>
              <a:ext uri="{FF2B5EF4-FFF2-40B4-BE49-F238E27FC236}">
                <a16:creationId xmlns:a16="http://schemas.microsoft.com/office/drawing/2014/main" id="{D90F39D4-831B-420A-9BEE-6E7830C4B999}"/>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a:t>
            </a:fld>
            <a:r>
              <a:rPr lang="en-IN" spc="-5"/>
              <a:t>/31</a:t>
            </a:r>
            <a:endParaRPr lang="en-IN"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27198" y="307492"/>
            <a:ext cx="3003686" cy="215444"/>
          </a:xfrm>
        </p:spPr>
        <p:txBody>
          <a:bodyPr lIns="0" tIns="0" rIns="0" bIns="0"/>
          <a:lstStyle>
            <a:lvl1pPr>
              <a:defRPr sz="1400" b="0" i="0">
                <a:solidFill>
                  <a:srgbClr val="2C88CC"/>
                </a:solidFill>
                <a:latin typeface="Arial"/>
                <a:cs typeface="Arial"/>
              </a:defRPr>
            </a:lvl1pPr>
          </a:lstStyle>
          <a:p>
            <a:endParaRPr/>
          </a:p>
        </p:txBody>
      </p:sp>
      <p:sp>
        <p:nvSpPr>
          <p:cNvPr id="5" name="Date Placeholder 4">
            <a:extLst>
              <a:ext uri="{FF2B5EF4-FFF2-40B4-BE49-F238E27FC236}">
                <a16:creationId xmlns:a16="http://schemas.microsoft.com/office/drawing/2014/main" id="{E2048BA9-766F-482D-976F-CBA9832005A5}"/>
              </a:ext>
            </a:extLst>
          </p:cNvPr>
          <p:cNvSpPr>
            <a:spLocks noGrp="1"/>
          </p:cNvSpPr>
          <p:nvPr>
            <p:ph type="dt" sz="half" idx="10"/>
          </p:nvPr>
        </p:nvSpPr>
        <p:spPr/>
        <p:txBody>
          <a:bodyPr/>
          <a:lstStyle/>
          <a:p>
            <a:pPr>
              <a:lnSpc>
                <a:spcPct val="120000"/>
              </a:lnSpc>
            </a:pPr>
            <a:r>
              <a:rPr lang="en-US"/>
              <a:t>Group 1 | Project Presentation – Project HIS</a:t>
            </a:r>
            <a:endParaRPr lang="en-US" dirty="0"/>
          </a:p>
        </p:txBody>
      </p:sp>
      <p:sp>
        <p:nvSpPr>
          <p:cNvPr id="7" name="Footer Placeholder 6">
            <a:extLst>
              <a:ext uri="{FF2B5EF4-FFF2-40B4-BE49-F238E27FC236}">
                <a16:creationId xmlns:a16="http://schemas.microsoft.com/office/drawing/2014/main" id="{1BE1BAEB-3D52-4055-B9C6-93FEA65B3AF7}"/>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8" name="Slide Number Placeholder 7">
            <a:extLst>
              <a:ext uri="{FF2B5EF4-FFF2-40B4-BE49-F238E27FC236}">
                <a16:creationId xmlns:a16="http://schemas.microsoft.com/office/drawing/2014/main" id="{82AAB019-4808-43F3-9494-BE1825D97B32}"/>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a:t>
            </a:fld>
            <a:r>
              <a:rPr lang="en-IN" spc="-5"/>
              <a:t>/31</a:t>
            </a:r>
            <a:endParaRPr lang="en-IN"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6833ED-8BD1-47D0-BD01-DBB2579D8401}"/>
              </a:ext>
            </a:extLst>
          </p:cNvPr>
          <p:cNvSpPr>
            <a:spLocks noGrp="1"/>
          </p:cNvSpPr>
          <p:nvPr>
            <p:ph type="dt" sz="half" idx="10"/>
          </p:nvPr>
        </p:nvSpPr>
        <p:spPr/>
        <p:txBody>
          <a:bodyPr/>
          <a:lstStyle/>
          <a:p>
            <a:pPr>
              <a:lnSpc>
                <a:spcPct val="120000"/>
              </a:lnSpc>
            </a:pPr>
            <a:r>
              <a:rPr lang="en-US"/>
              <a:t>Group 1 | Project Presentation – Project HIS</a:t>
            </a:r>
            <a:endParaRPr lang="en-US" dirty="0"/>
          </a:p>
        </p:txBody>
      </p:sp>
      <p:sp>
        <p:nvSpPr>
          <p:cNvPr id="6" name="Footer Placeholder 5">
            <a:extLst>
              <a:ext uri="{FF2B5EF4-FFF2-40B4-BE49-F238E27FC236}">
                <a16:creationId xmlns:a16="http://schemas.microsoft.com/office/drawing/2014/main" id="{7AB61041-A951-4D17-AFA2-2EA61473B4A4}"/>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7" name="Slide Number Placeholder 6">
            <a:extLst>
              <a:ext uri="{FF2B5EF4-FFF2-40B4-BE49-F238E27FC236}">
                <a16:creationId xmlns:a16="http://schemas.microsoft.com/office/drawing/2014/main" id="{08278BD4-725E-43B9-B231-41EB5211CF67}"/>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a:t>
            </a:fld>
            <a:r>
              <a:rPr lang="en-IN" spc="-5"/>
              <a:t>/31</a:t>
            </a:r>
            <a:endParaRPr lang="en-IN"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769144" y="839309"/>
            <a:ext cx="4614863" cy="931922"/>
          </a:xfrm>
        </p:spPr>
        <p:txBody>
          <a:bodyPr anchor="b"/>
          <a:lstStyle>
            <a:lvl1pPr algn="ctr">
              <a:defRPr sz="3028"/>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769144" y="1817695"/>
            <a:ext cx="4614863" cy="186333"/>
          </a:xfrm>
        </p:spPr>
        <p:txBody>
          <a:bodyPr/>
          <a:lstStyle>
            <a:lvl1pPr marL="0" indent="0" algn="ctr">
              <a:buNone/>
              <a:defRPr sz="1211"/>
            </a:lvl1pPr>
            <a:lvl2pPr marL="230703" indent="0" algn="ctr">
              <a:buNone/>
              <a:defRPr sz="1009"/>
            </a:lvl2pPr>
            <a:lvl3pPr marL="461406" indent="0" algn="ctr">
              <a:buNone/>
              <a:defRPr sz="908"/>
            </a:lvl3pPr>
            <a:lvl4pPr marL="692109" indent="0" algn="ctr">
              <a:buNone/>
              <a:defRPr sz="807"/>
            </a:lvl4pPr>
            <a:lvl5pPr marL="922812" indent="0" algn="ctr">
              <a:buNone/>
              <a:defRPr sz="807"/>
            </a:lvl5pPr>
            <a:lvl6pPr marL="1153516" indent="0" algn="ctr">
              <a:buNone/>
              <a:defRPr sz="807"/>
            </a:lvl6pPr>
            <a:lvl7pPr marL="1384219" indent="0" algn="ctr">
              <a:buNone/>
              <a:defRPr sz="807"/>
            </a:lvl7pPr>
            <a:lvl8pPr marL="1614922" indent="0" algn="ctr">
              <a:buNone/>
              <a:defRPr sz="807"/>
            </a:lvl8pPr>
            <a:lvl9pPr marL="1845625" indent="0" algn="ctr">
              <a:buNone/>
              <a:defRPr sz="807"/>
            </a:lvl9pPr>
          </a:lstStyle>
          <a:p>
            <a:r>
              <a:rPr lang="en-US"/>
              <a:t>Click to edit Master subtitle style</a:t>
            </a:r>
          </a:p>
        </p:txBody>
      </p:sp>
      <p:sp>
        <p:nvSpPr>
          <p:cNvPr id="7" name="Date Placeholder 6">
            <a:extLst>
              <a:ext uri="{FF2B5EF4-FFF2-40B4-BE49-F238E27FC236}">
                <a16:creationId xmlns:a16="http://schemas.microsoft.com/office/drawing/2014/main" id="{B149CCFB-91AE-45CE-858C-5602D43CA655}"/>
              </a:ext>
            </a:extLst>
          </p:cNvPr>
          <p:cNvSpPr>
            <a:spLocks noGrp="1"/>
          </p:cNvSpPr>
          <p:nvPr>
            <p:ph type="dt" sz="half" idx="10"/>
          </p:nvPr>
        </p:nvSpPr>
        <p:spPr/>
        <p:txBody>
          <a:bodyPr/>
          <a:lstStyle/>
          <a:p>
            <a:pPr>
              <a:lnSpc>
                <a:spcPct val="120000"/>
              </a:lnSpc>
            </a:pPr>
            <a:r>
              <a:rPr lang="en-US"/>
              <a:t>Group 1 | Project Presentation – Project HIS</a:t>
            </a:r>
            <a:endParaRPr lang="en-US" dirty="0"/>
          </a:p>
        </p:txBody>
      </p:sp>
      <p:sp>
        <p:nvSpPr>
          <p:cNvPr id="8" name="Footer Placeholder 7">
            <a:extLst>
              <a:ext uri="{FF2B5EF4-FFF2-40B4-BE49-F238E27FC236}">
                <a16:creationId xmlns:a16="http://schemas.microsoft.com/office/drawing/2014/main" id="{20D4406D-4214-40CB-96BF-3B9126FC9BDF}"/>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9" name="Slide Number Placeholder 8">
            <a:extLst>
              <a:ext uri="{FF2B5EF4-FFF2-40B4-BE49-F238E27FC236}">
                <a16:creationId xmlns:a16="http://schemas.microsoft.com/office/drawing/2014/main" id="{174C5457-4385-42BB-8939-2A92C5C7D96D}"/>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a:t>
            </a:fld>
            <a:r>
              <a:rPr lang="en-IN" spc="-5"/>
              <a:t>/31</a:t>
            </a:r>
            <a:endParaRPr lang="en-IN" spc="-5" dirty="0"/>
          </a:p>
        </p:txBody>
      </p:sp>
    </p:spTree>
    <p:extLst>
      <p:ext uri="{BB962C8B-B14F-4D97-AF65-F5344CB8AC3E}">
        <p14:creationId xmlns:p14="http://schemas.microsoft.com/office/powerpoint/2010/main" val="4274598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286375" y="72551"/>
            <a:ext cx="677434" cy="305549"/>
          </a:xfrm>
          <a:prstGeom prst="rect">
            <a:avLst/>
          </a:prstGeom>
          <a:blipFill>
            <a:blip r:embed="rId8" cstate="print"/>
            <a:stretch>
              <a:fillRect/>
            </a:stretch>
          </a:blipFill>
        </p:spPr>
        <p:txBody>
          <a:bodyPr wrap="square" lIns="0" tIns="0" rIns="0" bIns="0" rtlCol="0"/>
          <a:lstStyle/>
          <a:p>
            <a:endParaRPr sz="1800"/>
          </a:p>
        </p:txBody>
      </p:sp>
      <p:sp>
        <p:nvSpPr>
          <p:cNvPr id="2" name="Holder 2"/>
          <p:cNvSpPr>
            <a:spLocks noGrp="1"/>
          </p:cNvSpPr>
          <p:nvPr>
            <p:ph type="title"/>
          </p:nvPr>
        </p:nvSpPr>
        <p:spPr>
          <a:xfrm>
            <a:off x="127198" y="307491"/>
            <a:ext cx="3003686" cy="215444"/>
          </a:xfrm>
          <a:prstGeom prst="rect">
            <a:avLst/>
          </a:prstGeom>
        </p:spPr>
        <p:txBody>
          <a:bodyPr wrap="square" lIns="0" tIns="0" rIns="0" bIns="0">
            <a:spAutoFit/>
          </a:bodyPr>
          <a:lstStyle>
            <a:lvl1pPr>
              <a:defRPr sz="1400" b="0" i="0">
                <a:solidFill>
                  <a:srgbClr val="2C88CC"/>
                </a:solidFill>
                <a:latin typeface="Arial"/>
                <a:cs typeface="Arial"/>
              </a:defRPr>
            </a:lvl1pPr>
          </a:lstStyle>
          <a:p>
            <a:endParaRPr dirty="0"/>
          </a:p>
        </p:txBody>
      </p:sp>
      <p:sp>
        <p:nvSpPr>
          <p:cNvPr id="3" name="Holder 3"/>
          <p:cNvSpPr>
            <a:spLocks noGrp="1"/>
          </p:cNvSpPr>
          <p:nvPr>
            <p:ph type="body" idx="1"/>
          </p:nvPr>
        </p:nvSpPr>
        <p:spPr>
          <a:xfrm>
            <a:off x="630268" y="538813"/>
            <a:ext cx="5094571"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dirty="0"/>
          </a:p>
        </p:txBody>
      </p:sp>
      <p:sp>
        <p:nvSpPr>
          <p:cNvPr id="6" name="Holder 6"/>
          <p:cNvSpPr>
            <a:spLocks noGrp="1"/>
          </p:cNvSpPr>
          <p:nvPr>
            <p:ph type="sldNum" sz="quarter" idx="7"/>
          </p:nvPr>
        </p:nvSpPr>
        <p:spPr>
          <a:xfrm>
            <a:off x="229666" y="3339921"/>
            <a:ext cx="279689" cy="76944"/>
          </a:xfrm>
          <a:prstGeom prst="rect">
            <a:avLst/>
          </a:prstGeom>
        </p:spPr>
        <p:txBody>
          <a:bodyPr wrap="square" lIns="0" tIns="0" rIns="0" bIns="0">
            <a:spAutoFit/>
          </a:bodyPr>
          <a:lstStyle>
            <a:lvl1pPr>
              <a:defRPr sz="500" b="0" i="0">
                <a:solidFill>
                  <a:schemeClr val="tx1"/>
                </a:solidFill>
                <a:latin typeface="Arial"/>
                <a:cs typeface="Arial"/>
              </a:defRPr>
            </a:lvl1pPr>
          </a:lstStyle>
          <a:p>
            <a:pPr marL="38098">
              <a:spcBef>
                <a:spcPts val="75"/>
              </a:spcBef>
            </a:pPr>
            <a:fld id="{81D60167-4931-47E6-BA6A-407CBD079E47}" type="slidenum">
              <a:rPr lang="en-IN" spc="-5" smtClean="0"/>
              <a:pPr marL="38098">
                <a:spcBef>
                  <a:spcPts val="75"/>
                </a:spcBef>
              </a:pPr>
              <a:t>‹#›</a:t>
            </a:fld>
            <a:r>
              <a:rPr lang="en-IN" spc="-5" dirty="0"/>
              <a:t>/31</a:t>
            </a:r>
          </a:p>
        </p:txBody>
      </p:sp>
      <p:sp>
        <p:nvSpPr>
          <p:cNvPr id="7" name="Datumsplatzhalter 22">
            <a:extLst>
              <a:ext uri="{FF2B5EF4-FFF2-40B4-BE49-F238E27FC236}">
                <a16:creationId xmlns:a16="http://schemas.microsoft.com/office/drawing/2014/main" id="{97225707-278B-4BA9-BA00-E943EC26AD1C}"/>
              </a:ext>
            </a:extLst>
          </p:cNvPr>
          <p:cNvSpPr>
            <a:spLocks noGrp="1"/>
          </p:cNvSpPr>
          <p:nvPr>
            <p:ph type="dt" sz="half" idx="2"/>
          </p:nvPr>
        </p:nvSpPr>
        <p:spPr>
          <a:xfrm>
            <a:off x="1732760" y="3332150"/>
            <a:ext cx="2435033" cy="86177"/>
          </a:xfrm>
          <a:prstGeom prst="rect">
            <a:avLst/>
          </a:prstGeom>
        </p:spPr>
        <p:txBody>
          <a:bodyPr vert="horz" wrap="square" lIns="0" tIns="0" rIns="0" bIns="0" rtlCol="0" anchor="b" anchorCtr="0">
            <a:spAutoFit/>
          </a:bodyPr>
          <a:lstStyle>
            <a:lvl1pPr>
              <a:defRPr lang="de-DE" sz="500" smtClean="0">
                <a:solidFill>
                  <a:schemeClr val="tx1"/>
                </a:solidFill>
                <a:latin typeface="+mj-lt"/>
                <a:cs typeface="Calibri" pitchFamily="34" charset="0"/>
              </a:defRPr>
            </a:lvl1pPr>
          </a:lstStyle>
          <a:p>
            <a:pPr>
              <a:lnSpc>
                <a:spcPct val="120000"/>
              </a:lnSpc>
            </a:pPr>
            <a:r>
              <a:rPr lang="en-US"/>
              <a:t>Group 1 | Project Presentation – Project HIS</a:t>
            </a:r>
            <a:endParaRPr lang="en-US" dirty="0"/>
          </a:p>
        </p:txBody>
      </p:sp>
      <p:sp>
        <p:nvSpPr>
          <p:cNvPr id="8" name="Fußzeilenplatzhalter 3">
            <a:extLst>
              <a:ext uri="{FF2B5EF4-FFF2-40B4-BE49-F238E27FC236}">
                <a16:creationId xmlns:a16="http://schemas.microsoft.com/office/drawing/2014/main" id="{C36DB2ED-A0B7-4474-8ECA-D0E01839F183}"/>
              </a:ext>
            </a:extLst>
          </p:cNvPr>
          <p:cNvSpPr>
            <a:spLocks noGrp="1"/>
          </p:cNvSpPr>
          <p:nvPr>
            <p:ph type="ftr" sz="quarter" idx="3"/>
          </p:nvPr>
        </p:nvSpPr>
        <p:spPr>
          <a:xfrm>
            <a:off x="4507322" y="3326229"/>
            <a:ext cx="1217517" cy="86177"/>
          </a:xfrm>
          <a:prstGeom prst="rect">
            <a:avLst/>
          </a:prstGeom>
        </p:spPr>
        <p:txBody>
          <a:bodyPr vert="horz" wrap="square" lIns="0" tIns="0" rIns="0" bIns="0" rtlCol="0" anchor="b" anchorCtr="0">
            <a:spAutoFit/>
          </a:bodyPr>
          <a:lstStyle>
            <a:lvl1pPr algn="r">
              <a:defRPr lang="de-DE" sz="500" smtClean="0">
                <a:solidFill>
                  <a:schemeClr val="tx1"/>
                </a:solidFill>
                <a:latin typeface="+mj-lt"/>
                <a:cs typeface="Arial" pitchFamily="34" charset="0"/>
              </a:defRPr>
            </a:lvl1pPr>
          </a:lstStyle>
          <a:p>
            <a:pPr>
              <a:lnSpc>
                <a:spcPct val="120000"/>
              </a:lnSpc>
            </a:pPr>
            <a:r>
              <a:rPr lang="en-US" dirty="0">
                <a:cs typeface="Calibri" pitchFamily="34" charset="0"/>
              </a:rPr>
              <a:t>WS 2021/2022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defRPr>
          <a:latin typeface="+mj-lt"/>
          <a:ea typeface="+mj-ea"/>
          <a:cs typeface="+mj-cs"/>
        </a:defRPr>
      </a:lvl1pPr>
    </p:titleStyle>
    <p:bodyStyle>
      <a:lvl1pPr marL="0">
        <a:defRPr>
          <a:latin typeface="+mn-lt"/>
          <a:ea typeface="+mn-ea"/>
          <a:cs typeface="+mn-cs"/>
        </a:defRPr>
      </a:lvl1pPr>
      <a:lvl2pPr marL="457181">
        <a:defRPr>
          <a:latin typeface="+mn-lt"/>
          <a:ea typeface="+mn-ea"/>
          <a:cs typeface="+mn-cs"/>
        </a:defRPr>
      </a:lvl2pPr>
      <a:lvl3pPr marL="914361">
        <a:defRPr>
          <a:latin typeface="+mn-lt"/>
          <a:ea typeface="+mn-ea"/>
          <a:cs typeface="+mn-cs"/>
        </a:defRPr>
      </a:lvl3pPr>
      <a:lvl4pPr marL="1371542">
        <a:defRPr>
          <a:latin typeface="+mn-lt"/>
          <a:ea typeface="+mn-ea"/>
          <a:cs typeface="+mn-cs"/>
        </a:defRPr>
      </a:lvl4pPr>
      <a:lvl5pPr marL="1828722">
        <a:defRPr>
          <a:latin typeface="+mn-lt"/>
          <a:ea typeface="+mn-ea"/>
          <a:cs typeface="+mn-cs"/>
        </a:defRPr>
      </a:lvl5pPr>
      <a:lvl6pPr marL="2285902">
        <a:defRPr>
          <a:latin typeface="+mn-lt"/>
          <a:ea typeface="+mn-ea"/>
          <a:cs typeface="+mn-cs"/>
        </a:defRPr>
      </a:lvl6pPr>
      <a:lvl7pPr marL="2743083">
        <a:defRPr>
          <a:latin typeface="+mn-lt"/>
          <a:ea typeface="+mn-ea"/>
          <a:cs typeface="+mn-cs"/>
        </a:defRPr>
      </a:lvl7pPr>
      <a:lvl8pPr marL="3200263">
        <a:defRPr>
          <a:latin typeface="+mn-lt"/>
          <a:ea typeface="+mn-ea"/>
          <a:cs typeface="+mn-cs"/>
        </a:defRPr>
      </a:lvl8pPr>
      <a:lvl9pPr marL="3657444">
        <a:defRPr>
          <a:latin typeface="+mn-lt"/>
          <a:ea typeface="+mn-ea"/>
          <a:cs typeface="+mn-cs"/>
        </a:defRPr>
      </a:lvl9pPr>
    </p:bodyStyle>
    <p:otherStyle>
      <a:lvl1pPr marL="0">
        <a:defRPr>
          <a:latin typeface="+mn-lt"/>
          <a:ea typeface="+mn-ea"/>
          <a:cs typeface="+mn-cs"/>
        </a:defRPr>
      </a:lvl1pPr>
      <a:lvl2pPr marL="457181">
        <a:defRPr>
          <a:latin typeface="+mn-lt"/>
          <a:ea typeface="+mn-ea"/>
          <a:cs typeface="+mn-cs"/>
        </a:defRPr>
      </a:lvl2pPr>
      <a:lvl3pPr marL="914361">
        <a:defRPr>
          <a:latin typeface="+mn-lt"/>
          <a:ea typeface="+mn-ea"/>
          <a:cs typeface="+mn-cs"/>
        </a:defRPr>
      </a:lvl3pPr>
      <a:lvl4pPr marL="1371542">
        <a:defRPr>
          <a:latin typeface="+mn-lt"/>
          <a:ea typeface="+mn-ea"/>
          <a:cs typeface="+mn-cs"/>
        </a:defRPr>
      </a:lvl4pPr>
      <a:lvl5pPr marL="1828722">
        <a:defRPr>
          <a:latin typeface="+mn-lt"/>
          <a:ea typeface="+mn-ea"/>
          <a:cs typeface="+mn-cs"/>
        </a:defRPr>
      </a:lvl5pPr>
      <a:lvl6pPr marL="2285902">
        <a:defRPr>
          <a:latin typeface="+mn-lt"/>
          <a:ea typeface="+mn-ea"/>
          <a:cs typeface="+mn-cs"/>
        </a:defRPr>
      </a:lvl6pPr>
      <a:lvl7pPr marL="2743083">
        <a:defRPr>
          <a:latin typeface="+mn-lt"/>
          <a:ea typeface="+mn-ea"/>
          <a:cs typeface="+mn-cs"/>
        </a:defRPr>
      </a:lvl7pPr>
      <a:lvl8pPr marL="3200263">
        <a:defRPr>
          <a:latin typeface="+mn-lt"/>
          <a:ea typeface="+mn-ea"/>
          <a:cs typeface="+mn-cs"/>
        </a:defRPr>
      </a:lvl8pPr>
      <a:lvl9pPr marL="36574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168" y="892175"/>
            <a:ext cx="5943600" cy="753410"/>
          </a:xfrm>
          <a:prstGeom prst="rect">
            <a:avLst/>
          </a:prstGeom>
        </p:spPr>
        <p:txBody>
          <a:bodyPr vert="horz" wrap="square" lIns="0" tIns="14604" rIns="0" bIns="0" rtlCol="0">
            <a:spAutoFit/>
          </a:bodyPr>
          <a:lstStyle/>
          <a:p>
            <a:pPr marL="12700" algn="ctr">
              <a:spcBef>
                <a:spcPts val="114"/>
              </a:spcBef>
            </a:pPr>
            <a:r>
              <a:rPr lang="en-IN" sz="1600" spc="10">
                <a:solidFill>
                  <a:srgbClr val="2C88CC"/>
                </a:solidFill>
                <a:latin typeface="Arial"/>
                <a:cs typeface="Arial"/>
              </a:rPr>
              <a:t>Topic Modelling on ESG statements and CO2 emissions value extraction from reports of top 100 publicly listed German Companies.</a:t>
            </a:r>
            <a:endParaRPr lang="en-IN" sz="1600">
              <a:latin typeface="Arial"/>
              <a:cs typeface="Arial"/>
            </a:endParaRPr>
          </a:p>
        </p:txBody>
      </p:sp>
      <p:sp>
        <p:nvSpPr>
          <p:cNvPr id="3" name="object 3"/>
          <p:cNvSpPr txBox="1"/>
          <p:nvPr/>
        </p:nvSpPr>
        <p:spPr>
          <a:xfrm>
            <a:off x="1541723" y="1855020"/>
            <a:ext cx="2910491" cy="1045158"/>
          </a:xfrm>
          <a:prstGeom prst="rect">
            <a:avLst/>
          </a:prstGeom>
        </p:spPr>
        <p:txBody>
          <a:bodyPr vert="horz" wrap="square" lIns="0" tIns="11430" rIns="0" bIns="0" rtlCol="0">
            <a:spAutoFit/>
          </a:bodyPr>
          <a:lstStyle/>
          <a:p>
            <a:pPr marL="12700" algn="ctr">
              <a:spcBef>
                <a:spcPts val="90"/>
              </a:spcBef>
            </a:pPr>
            <a:r>
              <a:rPr lang="en-IN" sz="1050" spc="-5">
                <a:solidFill>
                  <a:srgbClr val="2C88CC"/>
                </a:solidFill>
                <a:latin typeface="Arial"/>
                <a:cs typeface="Arial"/>
              </a:rPr>
              <a:t>Mohammad Faiz Usmani</a:t>
            </a:r>
            <a:r>
              <a:rPr sz="1050" spc="-55">
                <a:solidFill>
                  <a:srgbClr val="2C88CC"/>
                </a:solidFill>
                <a:latin typeface="Arial"/>
                <a:cs typeface="Arial"/>
              </a:rPr>
              <a:t> </a:t>
            </a:r>
            <a:r>
              <a:rPr sz="1050" spc="-5">
                <a:solidFill>
                  <a:srgbClr val="2C88CC"/>
                </a:solidFill>
                <a:latin typeface="Arial"/>
                <a:cs typeface="Arial"/>
              </a:rPr>
              <a:t>(132</a:t>
            </a:r>
            <a:r>
              <a:rPr lang="en-IN" sz="1050" spc="-5">
                <a:solidFill>
                  <a:srgbClr val="2C88CC"/>
                </a:solidFill>
                <a:latin typeface="Arial"/>
                <a:cs typeface="Arial"/>
              </a:rPr>
              <a:t>3197</a:t>
            </a:r>
            <a:r>
              <a:rPr sz="1050" spc="-5">
                <a:solidFill>
                  <a:srgbClr val="2C88CC"/>
                </a:solidFill>
                <a:latin typeface="Arial"/>
                <a:cs typeface="Arial"/>
              </a:rPr>
              <a:t>)</a:t>
            </a:r>
            <a:endParaRPr lang="en-IN" sz="1050" spc="-5">
              <a:solidFill>
                <a:srgbClr val="2C88CC"/>
              </a:solidFill>
              <a:latin typeface="Arial"/>
              <a:cs typeface="Arial"/>
            </a:endParaRPr>
          </a:p>
          <a:p>
            <a:pPr marL="12700" algn="ctr">
              <a:spcBef>
                <a:spcPts val="90"/>
              </a:spcBef>
            </a:pPr>
            <a:r>
              <a:rPr lang="en-IN" sz="1050" spc="-5">
                <a:solidFill>
                  <a:srgbClr val="2C88CC"/>
                </a:solidFill>
                <a:latin typeface="Arial"/>
                <a:cs typeface="Arial"/>
              </a:rPr>
              <a:t>Namratha Malavalli Balachandra </a:t>
            </a:r>
            <a:r>
              <a:rPr lang="de-DE" sz="1050" spc="-5">
                <a:solidFill>
                  <a:srgbClr val="2C88CC"/>
                </a:solidFill>
                <a:latin typeface="Arial"/>
                <a:cs typeface="Arial"/>
              </a:rPr>
              <a:t>(1293120)</a:t>
            </a:r>
            <a:endParaRPr lang="en-IN" sz="1050" spc="-5">
              <a:solidFill>
                <a:srgbClr val="2C88CC"/>
              </a:solidFill>
              <a:latin typeface="Arial"/>
              <a:cs typeface="Arial"/>
            </a:endParaRPr>
          </a:p>
          <a:p>
            <a:pPr marL="12700" algn="ctr">
              <a:spcBef>
                <a:spcPts val="90"/>
              </a:spcBef>
            </a:pPr>
            <a:r>
              <a:rPr lang="en-IN" sz="1050" spc="-5" err="1">
                <a:solidFill>
                  <a:srgbClr val="2C88CC"/>
                </a:solidFill>
                <a:latin typeface="Arial"/>
                <a:cs typeface="Arial"/>
              </a:rPr>
              <a:t>Javed</a:t>
            </a:r>
            <a:r>
              <a:rPr lang="en-IN" sz="1050" spc="-5">
                <a:solidFill>
                  <a:srgbClr val="2C88CC"/>
                </a:solidFill>
                <a:latin typeface="Arial"/>
                <a:cs typeface="Arial"/>
              </a:rPr>
              <a:t> Khan (1292875)</a:t>
            </a:r>
          </a:p>
          <a:p>
            <a:pPr marL="12700" algn="ctr">
              <a:spcBef>
                <a:spcPts val="90"/>
              </a:spcBef>
            </a:pPr>
            <a:r>
              <a:rPr lang="en-IN" sz="1050" spc="-5">
                <a:solidFill>
                  <a:srgbClr val="2C88CC"/>
                </a:solidFill>
                <a:latin typeface="Arial"/>
                <a:cs typeface="Arial"/>
              </a:rPr>
              <a:t>Muhammad Ismail (1293531)</a:t>
            </a:r>
          </a:p>
          <a:p>
            <a:pPr marL="12700" algn="ctr">
              <a:spcBef>
                <a:spcPts val="90"/>
              </a:spcBef>
            </a:pPr>
            <a:endParaRPr lang="en-IN" sz="1050" spc="-5">
              <a:solidFill>
                <a:srgbClr val="2C88CC"/>
              </a:solidFill>
              <a:latin typeface="Arial"/>
              <a:cs typeface="Arial"/>
            </a:endParaRPr>
          </a:p>
          <a:p>
            <a:pPr marL="12700" algn="ctr">
              <a:spcBef>
                <a:spcPts val="90"/>
              </a:spcBef>
            </a:pPr>
            <a:r>
              <a:rPr lang="en-IN" sz="1050" spc="-5">
                <a:solidFill>
                  <a:srgbClr val="2C88CC"/>
                </a:solidFill>
                <a:latin typeface="Arial"/>
                <a:cs typeface="Arial"/>
              </a:rPr>
              <a:t>FRA</a:t>
            </a:r>
            <a:r>
              <a:rPr lang="de-DE" sz="1050" spc="-5">
                <a:solidFill>
                  <a:srgbClr val="2C88CC"/>
                </a:solidFill>
                <a:latin typeface="Arial"/>
                <a:cs typeface="Arial"/>
              </a:rPr>
              <a:t>-UAS (HIS)</a:t>
            </a:r>
            <a:endParaRPr sz="1050">
              <a:latin typeface="Arial"/>
              <a:cs typeface="Arial"/>
            </a:endParaRPr>
          </a:p>
        </p:txBody>
      </p:sp>
      <p:sp>
        <p:nvSpPr>
          <p:cNvPr id="9" name="Slide Number Placeholder 8">
            <a:extLst>
              <a:ext uri="{FF2B5EF4-FFF2-40B4-BE49-F238E27FC236}">
                <a16:creationId xmlns:a16="http://schemas.microsoft.com/office/drawing/2014/main" id="{B23CB75E-EE93-4CBD-9FE1-662259AC282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1</a:t>
            </a:fld>
            <a:r>
              <a:rPr lang="en-IN" spc="-5" dirty="0">
                <a:solidFill>
                  <a:schemeClr val="bg1"/>
                </a:solidFill>
              </a:rPr>
              <a:t>/33</a:t>
            </a:r>
          </a:p>
        </p:txBody>
      </p:sp>
      <p:sp>
        <p:nvSpPr>
          <p:cNvPr id="4" name="Footer Placeholder 3">
            <a:extLst>
              <a:ext uri="{FF2B5EF4-FFF2-40B4-BE49-F238E27FC236}">
                <a16:creationId xmlns:a16="http://schemas.microsoft.com/office/drawing/2014/main" id="{3F9C6A21-B2A8-4D87-8794-ADC9A35184DD}"/>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7" name="Date Placeholder 1">
            <a:extLst>
              <a:ext uri="{FF2B5EF4-FFF2-40B4-BE49-F238E27FC236}">
                <a16:creationId xmlns:a16="http://schemas.microsoft.com/office/drawing/2014/main" id="{87767109-DBE7-42BA-953F-F77B874ADABB}"/>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
        <p:nvSpPr>
          <p:cNvPr id="8" name="Text Placeholder 3">
            <a:extLst>
              <a:ext uri="{FF2B5EF4-FFF2-40B4-BE49-F238E27FC236}">
                <a16:creationId xmlns:a16="http://schemas.microsoft.com/office/drawing/2014/main" id="{676E4C07-97A8-4918-9167-3726BEAB00F8}"/>
              </a:ext>
            </a:extLst>
          </p:cNvPr>
          <p:cNvSpPr txBox="1">
            <a:spLocks/>
          </p:cNvSpPr>
          <p:nvPr/>
        </p:nvSpPr>
        <p:spPr>
          <a:xfrm>
            <a:off x="1636514" y="2900178"/>
            <a:ext cx="2880122" cy="184666"/>
          </a:xfrm>
          <a:prstGeom prst="rect">
            <a:avLst/>
          </a:prstGeom>
        </p:spPr>
        <p:txBody>
          <a:bodyPr/>
          <a:lstStyle>
            <a:lvl1pPr marL="0">
              <a:defRPr>
                <a:latin typeface="+mn-lt"/>
                <a:ea typeface="+mn-ea"/>
                <a:cs typeface="+mn-cs"/>
              </a:defRPr>
            </a:lvl1pPr>
            <a:lvl2pPr marL="457181">
              <a:defRPr>
                <a:latin typeface="+mn-lt"/>
                <a:ea typeface="+mn-ea"/>
                <a:cs typeface="+mn-cs"/>
              </a:defRPr>
            </a:lvl2pPr>
            <a:lvl3pPr marL="914361">
              <a:defRPr>
                <a:latin typeface="+mn-lt"/>
                <a:ea typeface="+mn-ea"/>
                <a:cs typeface="+mn-cs"/>
              </a:defRPr>
            </a:lvl3pPr>
            <a:lvl4pPr marL="1371542">
              <a:defRPr>
                <a:latin typeface="+mn-lt"/>
                <a:ea typeface="+mn-ea"/>
                <a:cs typeface="+mn-cs"/>
              </a:defRPr>
            </a:lvl4pPr>
            <a:lvl5pPr marL="1828722">
              <a:defRPr>
                <a:latin typeface="+mn-lt"/>
                <a:ea typeface="+mn-ea"/>
                <a:cs typeface="+mn-cs"/>
              </a:defRPr>
            </a:lvl5pPr>
            <a:lvl6pPr marL="2285902">
              <a:defRPr>
                <a:latin typeface="+mn-lt"/>
                <a:ea typeface="+mn-ea"/>
                <a:cs typeface="+mn-cs"/>
              </a:defRPr>
            </a:lvl6pPr>
            <a:lvl7pPr marL="2743083">
              <a:defRPr>
                <a:latin typeface="+mn-lt"/>
                <a:ea typeface="+mn-ea"/>
                <a:cs typeface="+mn-cs"/>
              </a:defRPr>
            </a:lvl7pPr>
            <a:lvl8pPr marL="3200263">
              <a:defRPr>
                <a:latin typeface="+mn-lt"/>
                <a:ea typeface="+mn-ea"/>
                <a:cs typeface="+mn-cs"/>
              </a:defRPr>
            </a:lvl8pPr>
            <a:lvl9pPr marL="3657444">
              <a:defRPr>
                <a:latin typeface="+mn-lt"/>
                <a:ea typeface="+mn-ea"/>
                <a:cs typeface="+mn-cs"/>
              </a:defRPr>
            </a:lvl9pPr>
          </a:lstStyle>
          <a:p>
            <a:r>
              <a:rPr lang="en-US" sz="1000" b="1" kern="0" dirty="0">
                <a:solidFill>
                  <a:srgbClr val="2C88CC"/>
                </a:solidFill>
                <a:latin typeface="Arial" panose="020B0604020202020204" pitchFamily="34" charset="0"/>
                <a:cs typeface="Arial" panose="020B0604020202020204" pitchFamily="34" charset="0"/>
              </a:rPr>
              <a:t>Faculty 2</a:t>
            </a:r>
            <a:r>
              <a:rPr lang="en-US" sz="1000" kern="0" dirty="0">
                <a:solidFill>
                  <a:srgbClr val="2C88CC"/>
                </a:solidFill>
                <a:latin typeface="Arial" panose="020B0604020202020204" pitchFamily="34" charset="0"/>
                <a:cs typeface="Arial" panose="020B0604020202020204" pitchFamily="34" charset="0"/>
              </a:rPr>
              <a:t>  Computer Science and Engineering </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927363" cy="232756"/>
          </a:xfrm>
          <a:prstGeom prst="rect">
            <a:avLst/>
          </a:prstGeom>
        </p:spPr>
        <p:txBody>
          <a:bodyPr vert="horz" wrap="square" lIns="0" tIns="17145" rIns="0" bIns="0" rtlCol="0">
            <a:spAutoFit/>
          </a:bodyPr>
          <a:lstStyle/>
          <a:p>
            <a:pPr marL="12700">
              <a:spcBef>
                <a:spcPts val="135"/>
              </a:spcBef>
            </a:pPr>
            <a:r>
              <a:rPr lang="en-US"/>
              <a:t>Bigram Analysis</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10</a:t>
            </a:fld>
            <a:r>
              <a:rPr lang="en-IN" spc="-5" dirty="0"/>
              <a:t>/33</a:t>
            </a:r>
          </a:p>
        </p:txBody>
      </p:sp>
      <p:pic>
        <p:nvPicPr>
          <p:cNvPr id="6" name="Content Placeholder 4" descr="Chart, bar chart&#10;&#10;Description automatically generated">
            <a:extLst>
              <a:ext uri="{FF2B5EF4-FFF2-40B4-BE49-F238E27FC236}">
                <a16:creationId xmlns:a16="http://schemas.microsoft.com/office/drawing/2014/main" id="{84B6FA2A-8CA0-4152-9707-9FAA727F2C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75" y="587375"/>
            <a:ext cx="5867399" cy="2743200"/>
          </a:xfrm>
          <a:prstGeom prst="rect">
            <a:avLst/>
          </a:prstGeom>
        </p:spPr>
      </p:pic>
      <p:sp>
        <p:nvSpPr>
          <p:cNvPr id="7" name="Footer Placeholder 3">
            <a:extLst>
              <a:ext uri="{FF2B5EF4-FFF2-40B4-BE49-F238E27FC236}">
                <a16:creationId xmlns:a16="http://schemas.microsoft.com/office/drawing/2014/main" id="{738C72AE-674C-4C9C-867F-EB44C081EC94}"/>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97512BF0-978A-4700-B1DB-7671A677BC43}"/>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1994076584"/>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11</a:t>
            </a:fld>
            <a:r>
              <a:rPr lang="en-IN" spc="-5" dirty="0"/>
              <a:t>/33</a:t>
            </a:r>
          </a:p>
        </p:txBody>
      </p:sp>
      <p:pic>
        <p:nvPicPr>
          <p:cNvPr id="8" name="Content Placeholder 4" descr="Graphical user interface, text, application&#10;&#10;Description automatically generated">
            <a:extLst>
              <a:ext uri="{FF2B5EF4-FFF2-40B4-BE49-F238E27FC236}">
                <a16:creationId xmlns:a16="http://schemas.microsoft.com/office/drawing/2014/main" id="{9D8A1A25-B769-4C51-AE41-C4B8984EA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 y="372359"/>
            <a:ext cx="5889824" cy="2967562"/>
          </a:xfrm>
          <a:prstGeom prst="rect">
            <a:avLst/>
          </a:prstGeom>
        </p:spPr>
      </p:pic>
      <p:sp>
        <p:nvSpPr>
          <p:cNvPr id="6" name="Footer Placeholder 3">
            <a:extLst>
              <a:ext uri="{FF2B5EF4-FFF2-40B4-BE49-F238E27FC236}">
                <a16:creationId xmlns:a16="http://schemas.microsoft.com/office/drawing/2014/main" id="{244B25C5-0497-4B27-AEAD-2FE7E6306CC7}"/>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7" name="Date Placeholder 1">
            <a:extLst>
              <a:ext uri="{FF2B5EF4-FFF2-40B4-BE49-F238E27FC236}">
                <a16:creationId xmlns:a16="http://schemas.microsoft.com/office/drawing/2014/main" id="{2FD20702-5397-46C7-A193-AE5CE1093AD4}"/>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1256783569"/>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212" y="120829"/>
            <a:ext cx="2927363" cy="232756"/>
          </a:xfrm>
          <a:prstGeom prst="rect">
            <a:avLst/>
          </a:prstGeom>
        </p:spPr>
        <p:txBody>
          <a:bodyPr vert="horz" wrap="square" lIns="0" tIns="17145" rIns="0" bIns="0" rtlCol="0">
            <a:spAutoFit/>
          </a:bodyPr>
          <a:lstStyle/>
          <a:p>
            <a:pPr marL="12700">
              <a:spcBef>
                <a:spcPts val="135"/>
              </a:spcBef>
            </a:pPr>
            <a:r>
              <a:rPr lang="en-US"/>
              <a:t>Output</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12</a:t>
            </a:fld>
            <a:r>
              <a:rPr lang="en-IN" spc="-5" dirty="0"/>
              <a:t>/33</a:t>
            </a:r>
          </a:p>
        </p:txBody>
      </p:sp>
      <p:pic>
        <p:nvPicPr>
          <p:cNvPr id="7" name="Content Placeholder 4" descr="Chart, timeline, bar chart&#10;&#10;Description automatically generated">
            <a:extLst>
              <a:ext uri="{FF2B5EF4-FFF2-40B4-BE49-F238E27FC236}">
                <a16:creationId xmlns:a16="http://schemas.microsoft.com/office/drawing/2014/main" id="{0B8057DC-AC29-4350-895C-4C9D5854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77" y="434975"/>
            <a:ext cx="5791200" cy="2904946"/>
          </a:xfrm>
          <a:prstGeom prst="rect">
            <a:avLst/>
          </a:prstGeom>
        </p:spPr>
      </p:pic>
      <p:sp>
        <p:nvSpPr>
          <p:cNvPr id="8" name="Footer Placeholder 3">
            <a:extLst>
              <a:ext uri="{FF2B5EF4-FFF2-40B4-BE49-F238E27FC236}">
                <a16:creationId xmlns:a16="http://schemas.microsoft.com/office/drawing/2014/main" id="{7DF5C6C1-205D-47CD-9A84-A4E802C89F77}"/>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0E4E6A45-0CAC-4AD7-9CE2-71308FA507D7}"/>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386469713"/>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5" y="1577975"/>
            <a:ext cx="5943600" cy="384078"/>
          </a:xfrm>
          <a:prstGeom prst="rect">
            <a:avLst/>
          </a:prstGeom>
        </p:spPr>
        <p:txBody>
          <a:bodyPr vert="horz" wrap="square" lIns="0" tIns="14604" rIns="0" bIns="0" rtlCol="0">
            <a:spAutoFit/>
          </a:bodyPr>
          <a:lstStyle/>
          <a:p>
            <a:pPr marL="12700" algn="ctr">
              <a:spcBef>
                <a:spcPts val="114"/>
              </a:spcBef>
            </a:pPr>
            <a:r>
              <a:rPr lang="en-IN" sz="2400" spc="10">
                <a:solidFill>
                  <a:srgbClr val="2C88CC"/>
                </a:solidFill>
                <a:latin typeface="Arial"/>
                <a:cs typeface="Arial"/>
              </a:rPr>
              <a:t>Table Extraction and Cleaning</a:t>
            </a:r>
          </a:p>
        </p:txBody>
      </p:sp>
      <p:sp>
        <p:nvSpPr>
          <p:cNvPr id="9" name="Slide Number Placeholder 8">
            <a:extLst>
              <a:ext uri="{FF2B5EF4-FFF2-40B4-BE49-F238E27FC236}">
                <a16:creationId xmlns:a16="http://schemas.microsoft.com/office/drawing/2014/main" id="{B23CB75E-EE93-4CBD-9FE1-662259AC282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13</a:t>
            </a:fld>
            <a:r>
              <a:rPr lang="en-IN" spc="-5" dirty="0">
                <a:solidFill>
                  <a:schemeClr val="bg1"/>
                </a:solidFill>
              </a:rPr>
              <a:t>/33</a:t>
            </a:r>
          </a:p>
        </p:txBody>
      </p:sp>
      <p:sp>
        <p:nvSpPr>
          <p:cNvPr id="7" name="Footer Placeholder 3">
            <a:extLst>
              <a:ext uri="{FF2B5EF4-FFF2-40B4-BE49-F238E27FC236}">
                <a16:creationId xmlns:a16="http://schemas.microsoft.com/office/drawing/2014/main" id="{BE8E6E6E-0425-4C3B-AB77-FC66407564B2}"/>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8" name="Date Placeholder 1">
            <a:extLst>
              <a:ext uri="{FF2B5EF4-FFF2-40B4-BE49-F238E27FC236}">
                <a16:creationId xmlns:a16="http://schemas.microsoft.com/office/drawing/2014/main" id="{C2C09D05-7241-4173-84DE-307916B55E23}"/>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Tree>
    <p:extLst>
      <p:ext uri="{BB962C8B-B14F-4D97-AF65-F5344CB8AC3E}">
        <p14:creationId xmlns:p14="http://schemas.microsoft.com/office/powerpoint/2010/main" val="2256026633"/>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393963" cy="232756"/>
          </a:xfrm>
          <a:prstGeom prst="rect">
            <a:avLst/>
          </a:prstGeom>
        </p:spPr>
        <p:txBody>
          <a:bodyPr vert="horz" wrap="square" lIns="0" tIns="17145" rIns="0" bIns="0" rtlCol="0">
            <a:spAutoFit/>
          </a:bodyPr>
          <a:lstStyle/>
          <a:p>
            <a:pPr marL="12700">
              <a:spcBef>
                <a:spcPts val="135"/>
              </a:spcBef>
            </a:pPr>
            <a:r>
              <a:rPr lang="de-DE" spc="15" err="1"/>
              <a:t>Related</a:t>
            </a:r>
            <a:r>
              <a:rPr lang="de-DE" spc="15"/>
              <a:t> Works and Libraries</a:t>
            </a:r>
            <a:endParaRPr spc="10"/>
          </a:p>
        </p:txBody>
      </p:sp>
      <p:sp>
        <p:nvSpPr>
          <p:cNvPr id="11" name="object 11"/>
          <p:cNvSpPr txBox="1"/>
          <p:nvPr/>
        </p:nvSpPr>
        <p:spPr>
          <a:xfrm>
            <a:off x="342275" y="739775"/>
            <a:ext cx="6772900" cy="1939505"/>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a:t>
            </a:r>
            <a:r>
              <a:rPr lang="en-IN" sz="1000" spc="-5" dirty="0" err="1">
                <a:latin typeface="Arial"/>
                <a:cs typeface="Arial"/>
              </a:rPr>
              <a:t>CascadeTabNet</a:t>
            </a:r>
            <a:r>
              <a:rPr lang="de-DE" sz="1000" spc="-5" dirty="0">
                <a:latin typeface="Arial"/>
                <a:cs typeface="Arial"/>
              </a:rPr>
              <a:t>- </a:t>
            </a:r>
            <a:r>
              <a:rPr lang="en-IN" sz="1000" spc="-5" dirty="0">
                <a:latin typeface="Arial"/>
                <a:cs typeface="Arial"/>
              </a:rPr>
              <a:t>Cascade mask Region-based CNN High-Resolution Network based model that detects the regions of tables and recognizes the structural body cells from the detected tables at the same time. </a:t>
            </a:r>
            <a:r>
              <a:rPr lang="en-IN" sz="1000" spc="-5" baseline="30000" dirty="0">
                <a:latin typeface="Arial"/>
                <a:cs typeface="Arial"/>
              </a:rPr>
              <a:t>[1]</a:t>
            </a:r>
            <a:endParaRPr lang="en-IN" sz="1000" spc="-10" dirty="0">
              <a:latin typeface="Arial"/>
              <a:cs typeface="Arial"/>
            </a:endParaRPr>
          </a:p>
          <a:p>
            <a:pPr marR="1499171">
              <a:lnSpc>
                <a:spcPct val="113199"/>
              </a:lnSpc>
              <a:spcBef>
                <a:spcPts val="100"/>
              </a:spcBef>
              <a:buClr>
                <a:schemeClr val="accent6"/>
              </a:buClr>
            </a:pPr>
            <a:endParaRPr lang="en-IN" sz="1000" spc="-10" dirty="0">
              <a:latin typeface="Arial"/>
              <a:cs typeface="Arial"/>
            </a:endParaRPr>
          </a:p>
          <a:p>
            <a:pPr marL="88896" marR="1499171" indent="-88896">
              <a:lnSpc>
                <a:spcPct val="113199"/>
              </a:lnSpc>
              <a:spcBef>
                <a:spcPts val="100"/>
              </a:spcBef>
              <a:buClr>
                <a:schemeClr val="accent6"/>
              </a:buClr>
              <a:buFont typeface="Arial" panose="020B0604020202020204" pitchFamily="34" charset="0"/>
              <a:buChar char="•"/>
            </a:pPr>
            <a:r>
              <a:rPr lang="en-IN" sz="1000" spc="-5" dirty="0">
                <a:latin typeface="Arial"/>
                <a:cs typeface="Arial"/>
              </a:rPr>
              <a:t>Best Libraries in python such as Camelot and Tabula for table detection. </a:t>
            </a:r>
          </a:p>
          <a:p>
            <a:pPr marL="88896" marR="1499171" indent="-88896">
              <a:lnSpc>
                <a:spcPct val="113199"/>
              </a:lnSpc>
              <a:spcBef>
                <a:spcPts val="100"/>
              </a:spcBef>
              <a:buClr>
                <a:schemeClr val="accent6"/>
              </a:buClr>
              <a:buFont typeface="Arial" panose="020B0604020202020204" pitchFamily="34" charset="0"/>
              <a:buChar char="•"/>
            </a:pPr>
            <a:endParaRPr lang="en-IN" sz="1000" spc="-5" dirty="0">
              <a:latin typeface="Arial"/>
              <a:cs typeface="Arial"/>
            </a:endParaRPr>
          </a:p>
          <a:p>
            <a:pPr marL="88896" marR="1499171" indent="-88896">
              <a:lnSpc>
                <a:spcPct val="113199"/>
              </a:lnSpc>
              <a:spcBef>
                <a:spcPts val="100"/>
              </a:spcBef>
              <a:buClr>
                <a:schemeClr val="accent6"/>
              </a:buClr>
              <a:buFont typeface="Arial" panose="020B0604020202020204" pitchFamily="34" charset="0"/>
              <a:buChar char="•"/>
            </a:pPr>
            <a:r>
              <a:rPr lang="en-IN" sz="1000" spc="-5" dirty="0">
                <a:latin typeface="Arial"/>
                <a:cs typeface="Arial"/>
              </a:rPr>
              <a:t>Transformers based on question and answering tasks working on tables trained on a certain annotated tabular dataset (Tapas trained on WTQ dataset). </a:t>
            </a:r>
            <a:r>
              <a:rPr lang="en-IN" sz="1000" spc="-5" baseline="30000" dirty="0">
                <a:latin typeface="Arial"/>
                <a:cs typeface="Arial"/>
              </a:rPr>
              <a:t>[2]</a:t>
            </a:r>
            <a:endParaRPr lang="en-IN" sz="1000" spc="-10" dirty="0">
              <a:latin typeface="Arial"/>
              <a:cs typeface="Arial"/>
            </a:endParaRPr>
          </a:p>
          <a:p>
            <a:pPr marL="88896" marR="1499171" indent="-88896">
              <a:lnSpc>
                <a:spcPct val="113199"/>
              </a:lnSpc>
              <a:spcBef>
                <a:spcPts val="100"/>
              </a:spcBef>
              <a:buClr>
                <a:schemeClr val="accent6"/>
              </a:buClr>
              <a:buFont typeface="Arial" panose="020B0604020202020204" pitchFamily="34" charset="0"/>
              <a:buChar char="•"/>
            </a:pPr>
            <a:endParaRPr lang="en-IN" sz="1000" spc="-5" dirty="0">
              <a:latin typeface="Arial"/>
              <a:cs typeface="Arial"/>
            </a:endParaRPr>
          </a:p>
          <a:p>
            <a:pPr marL="289548" marR="2281457">
              <a:spcBef>
                <a:spcPts val="175"/>
              </a:spcBef>
            </a:pPr>
            <a:endParaRPr lang="en-IN" sz="800" spc="-5" dirty="0">
              <a:latin typeface="Arial"/>
              <a:cs typeface="Arial"/>
            </a:endParaRPr>
          </a:p>
          <a:p>
            <a:pPr marL="289548" marR="2281457">
              <a:spcBef>
                <a:spcPts val="175"/>
              </a:spcBef>
            </a:pPr>
            <a:endParaRPr lang="en-IN" sz="800" dirty="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14</a:t>
            </a:fld>
            <a:r>
              <a:rPr lang="en-IN" spc="-5" dirty="0"/>
              <a:t>/33</a:t>
            </a:r>
          </a:p>
        </p:txBody>
      </p:sp>
      <p:sp>
        <p:nvSpPr>
          <p:cNvPr id="12" name="Footer Placeholder 3">
            <a:extLst>
              <a:ext uri="{FF2B5EF4-FFF2-40B4-BE49-F238E27FC236}">
                <a16:creationId xmlns:a16="http://schemas.microsoft.com/office/drawing/2014/main" id="{9ADBAD51-3BA7-4A97-AB1C-7832C9460E0F}"/>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14" name="Date Placeholder 1">
            <a:extLst>
              <a:ext uri="{FF2B5EF4-FFF2-40B4-BE49-F238E27FC236}">
                <a16:creationId xmlns:a16="http://schemas.microsoft.com/office/drawing/2014/main" id="{1179B097-249C-46CA-AC9C-C8CB042293D3}"/>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547907276"/>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393963" cy="232756"/>
          </a:xfrm>
          <a:prstGeom prst="rect">
            <a:avLst/>
          </a:prstGeom>
        </p:spPr>
        <p:txBody>
          <a:bodyPr vert="horz" wrap="square" lIns="0" tIns="17145" rIns="0" bIns="0" rtlCol="0">
            <a:spAutoFit/>
          </a:bodyPr>
          <a:lstStyle/>
          <a:p>
            <a:pPr marL="12700">
              <a:spcBef>
                <a:spcPts val="135"/>
              </a:spcBef>
            </a:pPr>
            <a:r>
              <a:rPr lang="de-DE" spc="15"/>
              <a:t>Challenges</a:t>
            </a:r>
            <a:endParaRPr spc="10"/>
          </a:p>
        </p:txBody>
      </p:sp>
      <p:sp>
        <p:nvSpPr>
          <p:cNvPr id="11" name="object 11"/>
          <p:cNvSpPr txBox="1"/>
          <p:nvPr/>
        </p:nvSpPr>
        <p:spPr>
          <a:xfrm>
            <a:off x="342275" y="739775"/>
            <a:ext cx="6772900" cy="3046988"/>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a:t>
            </a:r>
            <a:r>
              <a:rPr lang="de-DE" sz="1000" spc="-5" dirty="0">
                <a:latin typeface="Arial"/>
                <a:cs typeface="Arial"/>
              </a:rPr>
              <a:t>The Reports </a:t>
            </a:r>
            <a:r>
              <a:rPr lang="de-DE" sz="1000" spc="-5" dirty="0" err="1">
                <a:latin typeface="Arial"/>
                <a:cs typeface="Arial"/>
              </a:rPr>
              <a:t>of</a:t>
            </a:r>
            <a:r>
              <a:rPr lang="de-DE" sz="1000" spc="-5" dirty="0">
                <a:latin typeface="Arial"/>
                <a:cs typeface="Arial"/>
              </a:rPr>
              <a:t> </a:t>
            </a:r>
            <a:r>
              <a:rPr lang="de-DE" sz="1000" spc="-5" dirty="0" err="1">
                <a:latin typeface="Arial"/>
                <a:cs typeface="Arial"/>
              </a:rPr>
              <a:t>companies</a:t>
            </a:r>
            <a:r>
              <a:rPr lang="de-DE" sz="1000" spc="-5" dirty="0">
                <a:latin typeface="Arial"/>
                <a:cs typeface="Arial"/>
              </a:rPr>
              <a:t> </a:t>
            </a:r>
            <a:r>
              <a:rPr lang="de-DE" sz="1000" spc="-5" dirty="0" err="1">
                <a:latin typeface="Arial"/>
                <a:cs typeface="Arial"/>
              </a:rPr>
              <a:t>contains</a:t>
            </a:r>
            <a:r>
              <a:rPr lang="de-DE" sz="1000" spc="-5" dirty="0">
                <a:latin typeface="Arial"/>
                <a:cs typeface="Arial"/>
              </a:rPr>
              <a:t> 100‘s </a:t>
            </a:r>
            <a:r>
              <a:rPr lang="de-DE" sz="1000" spc="-5" dirty="0" err="1">
                <a:latin typeface="Arial"/>
                <a:cs typeface="Arial"/>
              </a:rPr>
              <a:t>of</a:t>
            </a:r>
            <a:r>
              <a:rPr lang="de-DE" sz="1000" spc="-5" dirty="0">
                <a:latin typeface="Arial"/>
                <a:cs typeface="Arial"/>
              </a:rPr>
              <a:t> </a:t>
            </a:r>
            <a:r>
              <a:rPr lang="de-DE" sz="1000" spc="-5" dirty="0" err="1">
                <a:latin typeface="Arial"/>
                <a:cs typeface="Arial"/>
              </a:rPr>
              <a:t>pages</a:t>
            </a:r>
            <a:r>
              <a:rPr lang="de-DE" sz="1000" spc="-5" dirty="0">
                <a:latin typeface="Arial"/>
                <a:cs typeface="Arial"/>
              </a:rPr>
              <a:t> and </a:t>
            </a:r>
            <a:r>
              <a:rPr lang="de-DE" sz="1000" spc="-5" dirty="0" err="1">
                <a:latin typeface="Arial"/>
                <a:cs typeface="Arial"/>
              </a:rPr>
              <a:t>are</a:t>
            </a:r>
            <a:r>
              <a:rPr lang="de-DE" sz="1000" spc="-5" dirty="0">
                <a:latin typeface="Arial"/>
                <a:cs typeface="Arial"/>
              </a:rPr>
              <a:t> </a:t>
            </a:r>
            <a:r>
              <a:rPr lang="de-DE" sz="1000" spc="-5" dirty="0" err="1">
                <a:latin typeface="Arial"/>
                <a:cs typeface="Arial"/>
              </a:rPr>
              <a:t>made</a:t>
            </a:r>
            <a:r>
              <a:rPr lang="de-DE" sz="1000" spc="-5" dirty="0">
                <a:latin typeface="Arial"/>
                <a:cs typeface="Arial"/>
              </a:rPr>
              <a:t> in a </a:t>
            </a:r>
            <a:r>
              <a:rPr lang="de-DE" sz="1000" spc="-5" dirty="0" err="1">
                <a:latin typeface="Arial"/>
                <a:cs typeface="Arial"/>
              </a:rPr>
              <a:t>visually</a:t>
            </a:r>
            <a:r>
              <a:rPr lang="de-DE" sz="1000" spc="-5" dirty="0">
                <a:latin typeface="Arial"/>
                <a:cs typeface="Arial"/>
              </a:rPr>
              <a:t> </a:t>
            </a:r>
            <a:r>
              <a:rPr lang="de-DE" sz="1000" spc="-5" dirty="0" err="1">
                <a:latin typeface="Arial"/>
                <a:cs typeface="Arial"/>
              </a:rPr>
              <a:t>enriching</a:t>
            </a:r>
            <a:r>
              <a:rPr lang="de-DE" sz="1000" spc="-5" dirty="0">
                <a:latin typeface="Arial"/>
                <a:cs typeface="Arial"/>
              </a:rPr>
              <a:t> </a:t>
            </a:r>
            <a:r>
              <a:rPr lang="de-DE" sz="1000" spc="-5" dirty="0" err="1">
                <a:latin typeface="Arial"/>
                <a:cs typeface="Arial"/>
              </a:rPr>
              <a:t>way</a:t>
            </a:r>
            <a:r>
              <a:rPr lang="de-DE" sz="1000" spc="-5" dirty="0">
                <a:latin typeface="Arial"/>
                <a:cs typeface="Arial"/>
              </a:rPr>
              <a:t> </a:t>
            </a:r>
            <a:r>
              <a:rPr lang="de-DE" sz="1000" spc="-5" dirty="0" err="1">
                <a:latin typeface="Arial"/>
                <a:cs typeface="Arial"/>
              </a:rPr>
              <a:t>with</a:t>
            </a:r>
            <a:r>
              <a:rPr lang="de-DE" sz="1000" spc="-5" dirty="0">
                <a:latin typeface="Arial"/>
                <a:cs typeface="Arial"/>
              </a:rPr>
              <a:t> different </a:t>
            </a:r>
            <a:r>
              <a:rPr lang="de-DE" sz="1000" spc="-5" dirty="0" err="1">
                <a:latin typeface="Arial"/>
                <a:cs typeface="Arial"/>
              </a:rPr>
              <a:t>formatting</a:t>
            </a:r>
            <a:r>
              <a:rPr lang="de-DE" sz="1000" spc="-5" dirty="0">
                <a:latin typeface="Arial"/>
                <a:cs typeface="Arial"/>
              </a:rPr>
              <a:t> </a:t>
            </a:r>
            <a:r>
              <a:rPr lang="de-DE" sz="1000" spc="-5" dirty="0" err="1">
                <a:latin typeface="Arial"/>
                <a:cs typeface="Arial"/>
              </a:rPr>
              <a:t>styles</a:t>
            </a:r>
            <a:r>
              <a:rPr lang="de-DE" sz="1000" spc="-5" dirty="0">
                <a:latin typeface="Arial"/>
                <a:cs typeface="Arial"/>
              </a:rPr>
              <a:t>.</a:t>
            </a:r>
          </a:p>
          <a:p>
            <a:pPr marR="1499171" indent="12700">
              <a:lnSpc>
                <a:spcPct val="113199"/>
              </a:lnSpc>
              <a:spcBef>
                <a:spcPts val="100"/>
              </a:spcBef>
              <a:buClr>
                <a:schemeClr val="accent6"/>
              </a:buClr>
              <a:buFont typeface="Arial" panose="020B0604020202020204" pitchFamily="34" charset="0"/>
              <a:buChar char="•"/>
            </a:pPr>
            <a:endParaRPr lang="de-DE" sz="10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a:t>
            </a:r>
            <a:r>
              <a:rPr lang="en-IN" sz="1000" spc="-5" dirty="0" err="1">
                <a:latin typeface="Arial"/>
                <a:cs typeface="Arial"/>
              </a:rPr>
              <a:t>CascadeTabNet</a:t>
            </a:r>
            <a:r>
              <a:rPr lang="en-IN" sz="1000" spc="-5" dirty="0">
                <a:latin typeface="Arial"/>
                <a:cs typeface="Arial"/>
              </a:rPr>
              <a:t> is able to detect simple tables from images (usually tables with black lines and text on white paper)</a:t>
            </a:r>
          </a:p>
          <a:p>
            <a:pPr marR="1499171" indent="12700">
              <a:lnSpc>
                <a:spcPct val="113199"/>
              </a:lnSpc>
              <a:spcBef>
                <a:spcPts val="100"/>
              </a:spcBef>
              <a:buClr>
                <a:schemeClr val="accent6"/>
              </a:buClr>
              <a:buFont typeface="Arial" panose="020B0604020202020204" pitchFamily="34" charset="0"/>
              <a:buChar char="•"/>
            </a:pPr>
            <a:endParaRPr lang="en-IN" sz="10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The functions and attributes provided by Camelot for specifying the area where a table is present and guessing the table structure are rendered useless for batch processing.</a:t>
            </a:r>
          </a:p>
          <a:p>
            <a:pPr marR="1499171" indent="12700">
              <a:lnSpc>
                <a:spcPct val="113199"/>
              </a:lnSpc>
              <a:spcBef>
                <a:spcPts val="100"/>
              </a:spcBef>
              <a:buClr>
                <a:schemeClr val="accent6"/>
              </a:buClr>
              <a:buFont typeface="Arial" panose="020B0604020202020204" pitchFamily="34" charset="0"/>
              <a:buChar char="•"/>
            </a:pPr>
            <a:endParaRPr lang="en-IN" sz="10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Processing the whole single pdf with lots of pages by Camelot takes a huge amount of time.</a:t>
            </a:r>
          </a:p>
          <a:p>
            <a:pPr marR="1499171" indent="12700">
              <a:lnSpc>
                <a:spcPct val="113199"/>
              </a:lnSpc>
              <a:spcBef>
                <a:spcPts val="100"/>
              </a:spcBef>
              <a:buClr>
                <a:schemeClr val="accent6"/>
              </a:buClr>
              <a:buFont typeface="Arial" panose="020B0604020202020204" pitchFamily="34" charset="0"/>
              <a:buChar char="•"/>
            </a:pPr>
            <a:endParaRPr lang="en-IN" sz="10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The tables with different designs, text </a:t>
            </a:r>
            <a:r>
              <a:rPr lang="en-IN" sz="1000" spc="-5" dirty="0" err="1">
                <a:latin typeface="Arial"/>
                <a:cs typeface="Arial"/>
              </a:rPr>
              <a:t>color</a:t>
            </a:r>
            <a:r>
              <a:rPr lang="en-IN" sz="1000" spc="-5" dirty="0">
                <a:latin typeface="Arial"/>
                <a:cs typeface="Arial"/>
              </a:rPr>
              <a:t> etc. are detected with nearby text as part of the table or not detected at all.</a:t>
            </a:r>
            <a:endParaRPr lang="en-IN" sz="1000" spc="-10" dirty="0">
              <a:latin typeface="Arial"/>
              <a:cs typeface="Arial"/>
            </a:endParaRPr>
          </a:p>
          <a:p>
            <a:pPr marR="1499171">
              <a:lnSpc>
                <a:spcPct val="113199"/>
              </a:lnSpc>
              <a:spcBef>
                <a:spcPts val="100"/>
              </a:spcBef>
              <a:buClr>
                <a:schemeClr val="accent6"/>
              </a:buClr>
            </a:pPr>
            <a:endParaRPr lang="en-IN" sz="1000" spc="-10" dirty="0">
              <a:latin typeface="Arial"/>
              <a:cs typeface="Arial"/>
            </a:endParaRPr>
          </a:p>
          <a:p>
            <a:pPr marL="88896" marR="1499171" indent="-88896">
              <a:lnSpc>
                <a:spcPct val="113199"/>
              </a:lnSpc>
              <a:spcBef>
                <a:spcPts val="100"/>
              </a:spcBef>
              <a:buClr>
                <a:schemeClr val="accent6"/>
              </a:buClr>
              <a:buFont typeface="Arial" panose="020B0604020202020204" pitchFamily="34" charset="0"/>
              <a:buChar char="•"/>
            </a:pPr>
            <a:endParaRPr lang="en-IN" sz="1000" spc="-5" dirty="0">
              <a:latin typeface="Arial"/>
              <a:cs typeface="Arial"/>
            </a:endParaRPr>
          </a:p>
          <a:p>
            <a:pPr marL="289548" marR="2281457">
              <a:spcBef>
                <a:spcPts val="175"/>
              </a:spcBef>
            </a:pPr>
            <a:endParaRPr lang="en-IN" sz="800" spc="-5" dirty="0">
              <a:latin typeface="Arial"/>
              <a:cs typeface="Arial"/>
            </a:endParaRPr>
          </a:p>
          <a:p>
            <a:pPr marL="289548" marR="2281457">
              <a:spcBef>
                <a:spcPts val="175"/>
              </a:spcBef>
            </a:pPr>
            <a:endParaRPr lang="en-IN" sz="800" dirty="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15</a:t>
            </a:fld>
            <a:r>
              <a:rPr lang="en-IN" spc="-5" dirty="0"/>
              <a:t>/33</a:t>
            </a:r>
          </a:p>
        </p:txBody>
      </p:sp>
      <p:sp>
        <p:nvSpPr>
          <p:cNvPr id="7" name="Footer Placeholder 3">
            <a:extLst>
              <a:ext uri="{FF2B5EF4-FFF2-40B4-BE49-F238E27FC236}">
                <a16:creationId xmlns:a16="http://schemas.microsoft.com/office/drawing/2014/main" id="{5F78B7A6-9F62-424C-9EAD-CBFD2F179EA7}"/>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92AAEC11-F6E1-4338-AC7E-C1268A9F5B00}"/>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3935744176"/>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393963" cy="232756"/>
          </a:xfrm>
          <a:prstGeom prst="rect">
            <a:avLst/>
          </a:prstGeom>
        </p:spPr>
        <p:txBody>
          <a:bodyPr vert="horz" wrap="square" lIns="0" tIns="17145" rIns="0" bIns="0" rtlCol="0">
            <a:spAutoFit/>
          </a:bodyPr>
          <a:lstStyle/>
          <a:p>
            <a:pPr marL="12700">
              <a:spcBef>
                <a:spcPts val="135"/>
              </a:spcBef>
            </a:pPr>
            <a:r>
              <a:rPr lang="de-DE" spc="15"/>
              <a:t>Approach</a:t>
            </a:r>
            <a:endParaRPr spc="10"/>
          </a:p>
        </p:txBody>
      </p:sp>
      <p:sp>
        <p:nvSpPr>
          <p:cNvPr id="11" name="object 11"/>
          <p:cNvSpPr txBox="1"/>
          <p:nvPr/>
        </p:nvSpPr>
        <p:spPr>
          <a:xfrm>
            <a:off x="301612" y="669059"/>
            <a:ext cx="4146563" cy="2437462"/>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en-IN" sz="900" spc="-5">
                <a:latin typeface="Arial"/>
                <a:cs typeface="Arial"/>
              </a:rPr>
              <a:t> </a:t>
            </a:r>
            <a:r>
              <a:rPr lang="en-IN" sz="900" spc="-5" err="1">
                <a:latin typeface="Arial"/>
                <a:cs typeface="Arial"/>
              </a:rPr>
              <a:t>Os</a:t>
            </a:r>
            <a:r>
              <a:rPr lang="en-IN" sz="900" spc="-5">
                <a:latin typeface="Arial"/>
                <a:cs typeface="Arial"/>
              </a:rPr>
              <a:t> module to loop on files.</a:t>
            </a:r>
          </a:p>
          <a:p>
            <a:pPr marR="1499171" indent="12700">
              <a:lnSpc>
                <a:spcPct val="113199"/>
              </a:lnSpc>
              <a:spcBef>
                <a:spcPts val="100"/>
              </a:spcBef>
              <a:buClr>
                <a:schemeClr val="accent6"/>
              </a:buClr>
              <a:buFont typeface="Arial" panose="020B0604020202020204" pitchFamily="34" charset="0"/>
              <a:buChar char="•"/>
            </a:pPr>
            <a:endParaRPr lang="en-IN" sz="9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spc="-5">
                <a:latin typeface="Arial"/>
                <a:cs typeface="Arial"/>
              </a:rPr>
              <a:t> </a:t>
            </a:r>
            <a:r>
              <a:rPr lang="en-IN" sz="900" spc="-5" err="1">
                <a:latin typeface="Arial"/>
                <a:cs typeface="Arial"/>
              </a:rPr>
              <a:t>Pikepdf</a:t>
            </a:r>
            <a:r>
              <a:rPr lang="en-IN" sz="900" spc="-5">
                <a:latin typeface="Arial"/>
                <a:cs typeface="Arial"/>
              </a:rPr>
              <a:t> to convert all the pdf‘s into the same encryption method, because of Camelot‘s inability to process pdf’s made in different encryption methods.</a:t>
            </a:r>
          </a:p>
          <a:p>
            <a:pPr marR="1499171" indent="12700">
              <a:lnSpc>
                <a:spcPct val="113199"/>
              </a:lnSpc>
              <a:spcBef>
                <a:spcPts val="100"/>
              </a:spcBef>
              <a:buClr>
                <a:schemeClr val="accent6"/>
              </a:buClr>
              <a:buFont typeface="Arial" panose="020B0604020202020204" pitchFamily="34" charset="0"/>
              <a:buChar char="•"/>
            </a:pPr>
            <a:endParaRPr lang="en-IN" sz="9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a:latin typeface="Arial"/>
                <a:cs typeface="Arial"/>
              </a:rPr>
              <a:t> Using Pypdf2 with regex for detecting the pages where the words ‘scope’ and ‘CO2’ are present, and feeding only those pages to Camelot, this step reduced the processing time by 90%.</a:t>
            </a:r>
          </a:p>
          <a:p>
            <a:pPr marR="1499171" indent="12700">
              <a:lnSpc>
                <a:spcPct val="113199"/>
              </a:lnSpc>
              <a:spcBef>
                <a:spcPts val="100"/>
              </a:spcBef>
              <a:buClr>
                <a:schemeClr val="accent6"/>
              </a:buClr>
              <a:buFont typeface="Arial" panose="020B0604020202020204" pitchFamily="34" charset="0"/>
              <a:buChar char="•"/>
            </a:pPr>
            <a:endParaRPr lang="en-IN" sz="90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a:latin typeface="Arial"/>
                <a:cs typeface="Arial"/>
              </a:rPr>
              <a:t> Only further processing those pdf‘s extracted by Camelot which contains the words – scope, </a:t>
            </a:r>
            <a:r>
              <a:rPr lang="en-IN" sz="900" err="1">
                <a:latin typeface="Arial"/>
                <a:cs typeface="Arial"/>
              </a:rPr>
              <a:t>tonn</a:t>
            </a:r>
            <a:r>
              <a:rPr lang="en-IN" sz="900">
                <a:latin typeface="Arial"/>
                <a:cs typeface="Arial"/>
              </a:rPr>
              <a:t>, tco2 in any form using regex.</a:t>
            </a:r>
          </a:p>
          <a:p>
            <a:pPr marR="1499171">
              <a:lnSpc>
                <a:spcPct val="113199"/>
              </a:lnSpc>
              <a:spcBef>
                <a:spcPts val="100"/>
              </a:spcBef>
              <a:buClr>
                <a:schemeClr val="accent6"/>
              </a:buClr>
            </a:pPr>
            <a:endParaRPr lang="en-IN" sz="90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16</a:t>
            </a:fld>
            <a:r>
              <a:rPr lang="en-IN" spc="-5" dirty="0"/>
              <a:t>/33</a:t>
            </a:r>
          </a:p>
        </p:txBody>
      </p:sp>
      <p:grpSp>
        <p:nvGrpSpPr>
          <p:cNvPr id="4" name="Group 3">
            <a:extLst>
              <a:ext uri="{FF2B5EF4-FFF2-40B4-BE49-F238E27FC236}">
                <a16:creationId xmlns:a16="http://schemas.microsoft.com/office/drawing/2014/main" id="{E19C1B62-7FF6-4E4E-877A-127E84A532C1}"/>
              </a:ext>
            </a:extLst>
          </p:cNvPr>
          <p:cNvGrpSpPr/>
          <p:nvPr/>
        </p:nvGrpSpPr>
        <p:grpSpPr>
          <a:xfrm>
            <a:off x="3307804" y="487662"/>
            <a:ext cx="2546909" cy="2836547"/>
            <a:chOff x="3307804" y="487662"/>
            <a:chExt cx="2546909" cy="2836547"/>
          </a:xfrm>
        </p:grpSpPr>
        <p:pic>
          <p:nvPicPr>
            <p:cNvPr id="5" name="Picture 4">
              <a:extLst>
                <a:ext uri="{FF2B5EF4-FFF2-40B4-BE49-F238E27FC236}">
                  <a16:creationId xmlns:a16="http://schemas.microsoft.com/office/drawing/2014/main" id="{9C79EC7E-5A59-43C9-8336-07D3D6510291}"/>
                </a:ext>
              </a:extLst>
            </p:cNvPr>
            <p:cNvPicPr>
              <a:picLocks noChangeAspect="1"/>
            </p:cNvPicPr>
            <p:nvPr/>
          </p:nvPicPr>
          <p:blipFill rotWithShape="1">
            <a:blip r:embed="rId3"/>
            <a:srcRect r="41331" b="42253"/>
            <a:stretch/>
          </p:blipFill>
          <p:spPr>
            <a:xfrm>
              <a:off x="3533775" y="487662"/>
              <a:ext cx="2173898" cy="777886"/>
            </a:xfrm>
            <a:prstGeom prst="rect">
              <a:avLst/>
            </a:prstGeom>
          </p:spPr>
        </p:pic>
        <p:pic>
          <p:nvPicPr>
            <p:cNvPr id="7" name="Picture 6">
              <a:extLst>
                <a:ext uri="{FF2B5EF4-FFF2-40B4-BE49-F238E27FC236}">
                  <a16:creationId xmlns:a16="http://schemas.microsoft.com/office/drawing/2014/main" id="{E72C7A5E-8B74-4D03-A3E7-C40AA577195A}"/>
                </a:ext>
              </a:extLst>
            </p:cNvPr>
            <p:cNvPicPr>
              <a:picLocks noChangeAspect="1"/>
            </p:cNvPicPr>
            <p:nvPr/>
          </p:nvPicPr>
          <p:blipFill rotWithShape="1">
            <a:blip r:embed="rId4"/>
            <a:srcRect b="5691"/>
            <a:stretch/>
          </p:blipFill>
          <p:spPr>
            <a:xfrm>
              <a:off x="3307804" y="1446945"/>
              <a:ext cx="2546909" cy="1877264"/>
            </a:xfrm>
            <a:prstGeom prst="rect">
              <a:avLst/>
            </a:prstGeom>
          </p:spPr>
        </p:pic>
      </p:grpSp>
      <p:sp>
        <p:nvSpPr>
          <p:cNvPr id="10" name="Footer Placeholder 3">
            <a:extLst>
              <a:ext uri="{FF2B5EF4-FFF2-40B4-BE49-F238E27FC236}">
                <a16:creationId xmlns:a16="http://schemas.microsoft.com/office/drawing/2014/main" id="{8B8283C2-D857-4A91-B8F4-5BBF739AAE51}"/>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12" name="Date Placeholder 1">
            <a:extLst>
              <a:ext uri="{FF2B5EF4-FFF2-40B4-BE49-F238E27FC236}">
                <a16:creationId xmlns:a16="http://schemas.microsoft.com/office/drawing/2014/main" id="{D8615CF9-8256-443D-B578-1E462FE69C91}"/>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27501543"/>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393963" cy="232756"/>
          </a:xfrm>
          <a:prstGeom prst="rect">
            <a:avLst/>
          </a:prstGeom>
        </p:spPr>
        <p:txBody>
          <a:bodyPr vert="horz" wrap="square" lIns="0" tIns="17145" rIns="0" bIns="0" rtlCol="0">
            <a:spAutoFit/>
          </a:bodyPr>
          <a:lstStyle/>
          <a:p>
            <a:pPr marL="12700">
              <a:spcBef>
                <a:spcPts val="135"/>
              </a:spcBef>
            </a:pPr>
            <a:r>
              <a:rPr lang="de-DE" spc="15"/>
              <a:t>Approach (</a:t>
            </a:r>
            <a:r>
              <a:rPr lang="de-DE" spc="15" err="1"/>
              <a:t>contd</a:t>
            </a:r>
            <a:r>
              <a:rPr lang="de-DE" spc="15"/>
              <a:t>.)</a:t>
            </a:r>
            <a:endParaRPr spc="10"/>
          </a:p>
        </p:txBody>
      </p:sp>
      <p:sp>
        <p:nvSpPr>
          <p:cNvPr id="11" name="object 11"/>
          <p:cNvSpPr txBox="1"/>
          <p:nvPr/>
        </p:nvSpPr>
        <p:spPr>
          <a:xfrm>
            <a:off x="301612" y="669059"/>
            <a:ext cx="3994163" cy="2611356"/>
          </a:xfrm>
          <a:prstGeom prst="rect">
            <a:avLst/>
          </a:prstGeom>
        </p:spPr>
        <p:txBody>
          <a:bodyPr vert="horz" wrap="square" lIns="0" tIns="12700" rIns="0" bIns="0" rtlCol="0" anchor="t">
            <a:spAutoFit/>
          </a:bodyPr>
          <a:lstStyle/>
          <a:p>
            <a:pPr marR="1498600" indent="12700">
              <a:lnSpc>
                <a:spcPct val="113199"/>
              </a:lnSpc>
              <a:spcBef>
                <a:spcPts val="100"/>
              </a:spcBef>
              <a:buClr>
                <a:schemeClr val="accent6"/>
              </a:buClr>
              <a:buFont typeface="Arial" panose="020B0604020202020204" pitchFamily="34" charset="0"/>
              <a:buChar char="•"/>
            </a:pPr>
            <a:r>
              <a:rPr lang="en-IN" sz="1000" spc="-5">
                <a:latin typeface="Arial"/>
                <a:cs typeface="Arial"/>
              </a:rPr>
              <a:t> </a:t>
            </a:r>
            <a:r>
              <a:rPr lang="en-IN" sz="900" spc="-5">
                <a:latin typeface="Arial"/>
                <a:cs typeface="Arial"/>
              </a:rPr>
              <a:t>The dynamic cleaning occurs for the uncleaned csv’s which performs some tasks </a:t>
            </a:r>
            <a:r>
              <a:rPr lang="de-DE" sz="900" spc="-5">
                <a:latin typeface="Arial"/>
                <a:cs typeface="Arial"/>
              </a:rPr>
              <a:t>:</a:t>
            </a:r>
            <a:endParaRPr lang="en-IN" sz="900" spc="-5">
              <a:latin typeface="Arial"/>
              <a:cs typeface="Arial"/>
            </a:endParaRPr>
          </a:p>
          <a:p>
            <a:pPr marR="1498600" indent="12700">
              <a:lnSpc>
                <a:spcPct val="113199"/>
              </a:lnSpc>
              <a:spcBef>
                <a:spcPts val="100"/>
              </a:spcBef>
              <a:buClr>
                <a:schemeClr val="accent6"/>
              </a:buClr>
              <a:buFont typeface="Arial" panose="020B0604020202020204" pitchFamily="34" charset="0"/>
              <a:buChar char="•"/>
            </a:pPr>
            <a:endParaRPr lang="en-IN" sz="900" spc="-5">
              <a:latin typeface="Arial"/>
              <a:cs typeface="Arial"/>
            </a:endParaRPr>
          </a:p>
          <a:p>
            <a:pPr marR="1498600" indent="12700">
              <a:lnSpc>
                <a:spcPct val="113199"/>
              </a:lnSpc>
              <a:spcBef>
                <a:spcPts val="100"/>
              </a:spcBef>
              <a:buClr>
                <a:schemeClr val="accent6"/>
              </a:buClr>
              <a:buFont typeface="Arial" panose="020B0604020202020204" pitchFamily="34" charset="0"/>
              <a:buChar char="•"/>
            </a:pPr>
            <a:r>
              <a:rPr lang="en-IN" sz="900" spc="-5">
                <a:latin typeface="Arial"/>
                <a:cs typeface="Arial"/>
              </a:rPr>
              <a:t> Calculate the number of cells with nan(empty values) in a column and if they are greater than a certain threshold (50% of the cells in the column), delete the column. Do the same for all columns and then the rows.</a:t>
            </a:r>
          </a:p>
          <a:p>
            <a:pPr marR="1498600" indent="12700">
              <a:lnSpc>
                <a:spcPct val="113199"/>
              </a:lnSpc>
              <a:spcBef>
                <a:spcPts val="100"/>
              </a:spcBef>
              <a:buClr>
                <a:schemeClr val="accent6"/>
              </a:buClr>
              <a:buFont typeface="Arial" panose="020B0604020202020204" pitchFamily="34" charset="0"/>
              <a:buChar char="•"/>
            </a:pPr>
            <a:endParaRPr lang="en-IN" sz="900" spc="-5">
              <a:latin typeface="Arial"/>
              <a:cs typeface="Arial"/>
            </a:endParaRPr>
          </a:p>
          <a:p>
            <a:pPr marR="1498600" indent="12700">
              <a:lnSpc>
                <a:spcPct val="113199"/>
              </a:lnSpc>
              <a:spcBef>
                <a:spcPts val="100"/>
              </a:spcBef>
              <a:buClr>
                <a:schemeClr val="accent6"/>
              </a:buClr>
              <a:buFont typeface="Arial" panose="020B0604020202020204" pitchFamily="34" charset="0"/>
              <a:buChar char="•"/>
            </a:pPr>
            <a:r>
              <a:rPr lang="en-IN" sz="900">
                <a:latin typeface="Arial"/>
                <a:cs typeface="Arial"/>
              </a:rPr>
              <a:t> See if there is a row containing 2020 or 2019 in one of the cell, if yes make it the header row and delete the rows above it. Otherwise, take the first row as the header row.</a:t>
            </a:r>
          </a:p>
          <a:p>
            <a:pPr marR="1498600" indent="12700">
              <a:lnSpc>
                <a:spcPct val="113199"/>
              </a:lnSpc>
              <a:spcBef>
                <a:spcPts val="100"/>
              </a:spcBef>
              <a:buClr>
                <a:schemeClr val="accent6"/>
              </a:buClr>
              <a:buFont typeface="Arial" panose="020B0604020202020204" pitchFamily="34" charset="0"/>
              <a:buChar char="•"/>
            </a:pPr>
            <a:endParaRPr lang="en-IN" sz="900">
              <a:latin typeface="Arial"/>
              <a:cs typeface="Arial"/>
            </a:endParaRPr>
          </a:p>
          <a:p>
            <a:pPr marR="1498600" indent="12700">
              <a:lnSpc>
                <a:spcPct val="113199"/>
              </a:lnSpc>
              <a:spcBef>
                <a:spcPts val="100"/>
              </a:spcBef>
              <a:buClr>
                <a:schemeClr val="accent6"/>
              </a:buClr>
              <a:buFont typeface="Arial" panose="020B0604020202020204" pitchFamily="34" charset="0"/>
              <a:buChar char="•"/>
            </a:pPr>
            <a:endParaRPr lang="en-IN" sz="900">
              <a:latin typeface="Arial"/>
              <a:cs typeface="Arial"/>
            </a:endParaRPr>
          </a:p>
          <a:p>
            <a:pPr marR="1498600">
              <a:lnSpc>
                <a:spcPct val="113199"/>
              </a:lnSpc>
              <a:spcBef>
                <a:spcPts val="100"/>
              </a:spcBef>
              <a:buClr>
                <a:schemeClr val="accent6"/>
              </a:buClr>
            </a:pPr>
            <a:endParaRPr lang="en-IN" sz="90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17</a:t>
            </a:fld>
            <a:r>
              <a:rPr lang="en-IN" spc="-5" dirty="0"/>
              <a:t>/33</a:t>
            </a:r>
          </a:p>
        </p:txBody>
      </p:sp>
      <p:grpSp>
        <p:nvGrpSpPr>
          <p:cNvPr id="4" name="Group 3">
            <a:extLst>
              <a:ext uri="{FF2B5EF4-FFF2-40B4-BE49-F238E27FC236}">
                <a16:creationId xmlns:a16="http://schemas.microsoft.com/office/drawing/2014/main" id="{A23F2D7C-F9FA-40CE-87C5-A3D9C6EE276D}"/>
              </a:ext>
            </a:extLst>
          </p:cNvPr>
          <p:cNvGrpSpPr/>
          <p:nvPr/>
        </p:nvGrpSpPr>
        <p:grpSpPr>
          <a:xfrm>
            <a:off x="2955939" y="434975"/>
            <a:ext cx="2908934" cy="2851532"/>
            <a:chOff x="2955939" y="434975"/>
            <a:chExt cx="2908934" cy="2851532"/>
          </a:xfrm>
        </p:grpSpPr>
        <p:pic>
          <p:nvPicPr>
            <p:cNvPr id="6" name="Picture 5">
              <a:extLst>
                <a:ext uri="{FF2B5EF4-FFF2-40B4-BE49-F238E27FC236}">
                  <a16:creationId xmlns:a16="http://schemas.microsoft.com/office/drawing/2014/main" id="{F289C0D5-0320-40CC-8DF6-DC2062B7A4D9}"/>
                </a:ext>
              </a:extLst>
            </p:cNvPr>
            <p:cNvPicPr>
              <a:picLocks noChangeAspect="1"/>
            </p:cNvPicPr>
            <p:nvPr/>
          </p:nvPicPr>
          <p:blipFill>
            <a:blip r:embed="rId3"/>
            <a:stretch>
              <a:fillRect/>
            </a:stretch>
          </p:blipFill>
          <p:spPr>
            <a:xfrm>
              <a:off x="2955939" y="434975"/>
              <a:ext cx="2895600" cy="1585986"/>
            </a:xfrm>
            <a:prstGeom prst="rect">
              <a:avLst/>
            </a:prstGeom>
          </p:spPr>
        </p:pic>
        <p:grpSp>
          <p:nvGrpSpPr>
            <p:cNvPr id="24" name="Group 23">
              <a:extLst>
                <a:ext uri="{FF2B5EF4-FFF2-40B4-BE49-F238E27FC236}">
                  <a16:creationId xmlns:a16="http://schemas.microsoft.com/office/drawing/2014/main" id="{DBAEDF85-006E-4588-93CF-97502AC77210}"/>
                </a:ext>
              </a:extLst>
            </p:cNvPr>
            <p:cNvGrpSpPr/>
            <p:nvPr/>
          </p:nvGrpSpPr>
          <p:grpSpPr>
            <a:xfrm>
              <a:off x="2969274" y="1730375"/>
              <a:ext cx="2895599" cy="1556132"/>
              <a:chOff x="2969274" y="1730375"/>
              <a:chExt cx="2895599" cy="1556132"/>
            </a:xfrm>
          </p:grpSpPr>
          <p:pic>
            <p:nvPicPr>
              <p:cNvPr id="9" name="Picture 8">
                <a:extLst>
                  <a:ext uri="{FF2B5EF4-FFF2-40B4-BE49-F238E27FC236}">
                    <a16:creationId xmlns:a16="http://schemas.microsoft.com/office/drawing/2014/main" id="{F5932815-1C03-4076-B199-DBA1C4FEBA76}"/>
                  </a:ext>
                </a:extLst>
              </p:cNvPr>
              <p:cNvPicPr>
                <a:picLocks noChangeAspect="1"/>
              </p:cNvPicPr>
              <p:nvPr/>
            </p:nvPicPr>
            <p:blipFill rotWithShape="1">
              <a:blip r:embed="rId4"/>
              <a:srcRect r="26853"/>
              <a:stretch/>
            </p:blipFill>
            <p:spPr>
              <a:xfrm>
                <a:off x="2969274" y="1730375"/>
                <a:ext cx="2877185" cy="1556132"/>
              </a:xfrm>
              <a:prstGeom prst="rect">
                <a:avLst/>
              </a:prstGeom>
            </p:spPr>
          </p:pic>
          <p:cxnSp>
            <p:nvCxnSpPr>
              <p:cNvPr id="15" name="Straight Arrow Connector 14">
                <a:extLst>
                  <a:ext uri="{FF2B5EF4-FFF2-40B4-BE49-F238E27FC236}">
                    <a16:creationId xmlns:a16="http://schemas.microsoft.com/office/drawing/2014/main" id="{834A65AE-3D30-4A61-ABA2-1B16AE87051D}"/>
                  </a:ext>
                </a:extLst>
              </p:cNvPr>
              <p:cNvCxnSpPr/>
              <p:nvPr/>
            </p:nvCxnSpPr>
            <p:spPr>
              <a:xfrm>
                <a:off x="3223896" y="1859114"/>
                <a:ext cx="0" cy="1295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71C646-64A4-4D6A-908F-F62F1F36B5D6}"/>
                  </a:ext>
                </a:extLst>
              </p:cNvPr>
              <p:cNvCxnSpPr>
                <a:cxnSpLocks/>
              </p:cNvCxnSpPr>
              <p:nvPr/>
            </p:nvCxnSpPr>
            <p:spPr>
              <a:xfrm>
                <a:off x="3528696" y="1859114"/>
                <a:ext cx="914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E3AFDE-D857-4D60-8D24-4859AE773AF1}"/>
                  </a:ext>
                </a:extLst>
              </p:cNvPr>
              <p:cNvCxnSpPr>
                <a:cxnSpLocks/>
              </p:cNvCxnSpPr>
              <p:nvPr/>
            </p:nvCxnSpPr>
            <p:spPr>
              <a:xfrm>
                <a:off x="3528696" y="1935314"/>
                <a:ext cx="914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87C724-BB6C-483F-A193-3433A7408170}"/>
                  </a:ext>
                </a:extLst>
              </p:cNvPr>
              <p:cNvCxnSpPr>
                <a:cxnSpLocks/>
              </p:cNvCxnSpPr>
              <p:nvPr/>
            </p:nvCxnSpPr>
            <p:spPr>
              <a:xfrm>
                <a:off x="3528696" y="1782914"/>
                <a:ext cx="914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A8FD66-50AC-4CEE-B385-B9225C444C39}"/>
                  </a:ext>
                </a:extLst>
              </p:cNvPr>
              <p:cNvSpPr/>
              <p:nvPr/>
            </p:nvSpPr>
            <p:spPr>
              <a:xfrm>
                <a:off x="3376304" y="1987450"/>
                <a:ext cx="2488569" cy="9589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7" name="Footer Placeholder 3">
            <a:extLst>
              <a:ext uri="{FF2B5EF4-FFF2-40B4-BE49-F238E27FC236}">
                <a16:creationId xmlns:a16="http://schemas.microsoft.com/office/drawing/2014/main" id="{BA11CDFE-E754-499D-BAC0-08578A015C48}"/>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18" name="Date Placeholder 1">
            <a:extLst>
              <a:ext uri="{FF2B5EF4-FFF2-40B4-BE49-F238E27FC236}">
                <a16:creationId xmlns:a16="http://schemas.microsoft.com/office/drawing/2014/main" id="{9F83E759-7FF4-4765-BE12-D5C17BA4C8E9}"/>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3268123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393963" cy="232756"/>
          </a:xfrm>
          <a:prstGeom prst="rect">
            <a:avLst/>
          </a:prstGeom>
        </p:spPr>
        <p:txBody>
          <a:bodyPr vert="horz" wrap="square" lIns="0" tIns="17145" rIns="0" bIns="0" rtlCol="0">
            <a:spAutoFit/>
          </a:bodyPr>
          <a:lstStyle/>
          <a:p>
            <a:pPr marL="12700">
              <a:spcBef>
                <a:spcPts val="135"/>
              </a:spcBef>
            </a:pPr>
            <a:r>
              <a:rPr lang="de-DE" spc="15"/>
              <a:t>Approach (</a:t>
            </a:r>
            <a:r>
              <a:rPr lang="de-DE" spc="15" err="1"/>
              <a:t>contd</a:t>
            </a:r>
            <a:r>
              <a:rPr lang="de-DE" spc="15"/>
              <a:t>.)</a:t>
            </a:r>
            <a:endParaRPr spc="10"/>
          </a:p>
        </p:txBody>
      </p:sp>
      <p:sp>
        <p:nvSpPr>
          <p:cNvPr id="11" name="object 11"/>
          <p:cNvSpPr txBox="1"/>
          <p:nvPr/>
        </p:nvSpPr>
        <p:spPr>
          <a:xfrm>
            <a:off x="301612" y="669059"/>
            <a:ext cx="3994163" cy="2128981"/>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en-IN" sz="1000" spc="-5">
                <a:latin typeface="Arial"/>
                <a:cs typeface="Arial"/>
              </a:rPr>
              <a:t> </a:t>
            </a:r>
            <a:r>
              <a:rPr lang="en-IN" sz="900" spc="-5">
                <a:latin typeface="Arial"/>
                <a:cs typeface="Arial"/>
              </a:rPr>
              <a:t>Calculate the average length of each cell in the table and if they are greater than a certain threshold, don’t process it further.</a:t>
            </a:r>
          </a:p>
          <a:p>
            <a:pPr marR="1499171" indent="12700">
              <a:lnSpc>
                <a:spcPct val="113199"/>
              </a:lnSpc>
              <a:spcBef>
                <a:spcPts val="100"/>
              </a:spcBef>
              <a:buClr>
                <a:schemeClr val="accent6"/>
              </a:buClr>
              <a:buFont typeface="Arial" panose="020B0604020202020204" pitchFamily="34" charset="0"/>
              <a:buChar char="•"/>
            </a:pPr>
            <a:endParaRPr lang="en-IN" sz="9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spc="-5">
                <a:latin typeface="Arial"/>
                <a:cs typeface="Arial"/>
              </a:rPr>
              <a:t> Finally, save the cleaned table with columns greater than 2. Along with the Table to text conversion for all rows in the form – [Row] has value [Cell value] for [Column Header].</a:t>
            </a:r>
          </a:p>
          <a:p>
            <a:pPr marR="1499171">
              <a:lnSpc>
                <a:spcPct val="113199"/>
              </a:lnSpc>
              <a:spcBef>
                <a:spcPts val="100"/>
              </a:spcBef>
              <a:buClr>
                <a:schemeClr val="accent6"/>
              </a:buClr>
            </a:pPr>
            <a:endParaRPr lang="en-IN" sz="900" spc="-5">
              <a:latin typeface="Arial"/>
              <a:cs typeface="Arial"/>
            </a:endParaRPr>
          </a:p>
          <a:p>
            <a:pPr marR="1499171">
              <a:lnSpc>
                <a:spcPct val="113199"/>
              </a:lnSpc>
              <a:spcBef>
                <a:spcPts val="100"/>
              </a:spcBef>
              <a:buClr>
                <a:schemeClr val="accent6"/>
              </a:buClr>
            </a:pPr>
            <a:r>
              <a:rPr lang="en-IN" sz="900" spc="-5">
                <a:latin typeface="Arial"/>
                <a:cs typeface="Arial"/>
              </a:rPr>
              <a:t>Ex- Scope 1 CO2e has value 23,183 for 2020 (reporting year).</a:t>
            </a:r>
            <a:endParaRPr lang="en-IN" sz="900">
              <a:latin typeface="Arial"/>
              <a:cs typeface="Arial"/>
            </a:endParaRPr>
          </a:p>
          <a:p>
            <a:pPr marR="1499171" indent="12700">
              <a:lnSpc>
                <a:spcPct val="113199"/>
              </a:lnSpc>
              <a:spcBef>
                <a:spcPts val="100"/>
              </a:spcBef>
              <a:buClr>
                <a:schemeClr val="accent6"/>
              </a:buClr>
              <a:buFont typeface="Arial" panose="020B0604020202020204" pitchFamily="34" charset="0"/>
              <a:buChar char="•"/>
            </a:pPr>
            <a:endParaRPr lang="en-IN" sz="900">
              <a:latin typeface="Arial"/>
              <a:cs typeface="Arial"/>
            </a:endParaRPr>
          </a:p>
          <a:p>
            <a:pPr marR="1499171">
              <a:lnSpc>
                <a:spcPct val="113199"/>
              </a:lnSpc>
              <a:spcBef>
                <a:spcPts val="100"/>
              </a:spcBef>
              <a:buClr>
                <a:schemeClr val="accent6"/>
              </a:buClr>
            </a:pPr>
            <a:endParaRPr lang="en-IN" sz="90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18</a:t>
            </a:fld>
            <a:r>
              <a:rPr lang="en-IN" spc="-5" dirty="0"/>
              <a:t>/33</a:t>
            </a:r>
          </a:p>
        </p:txBody>
      </p:sp>
      <p:grpSp>
        <p:nvGrpSpPr>
          <p:cNvPr id="4" name="Group 3">
            <a:extLst>
              <a:ext uri="{FF2B5EF4-FFF2-40B4-BE49-F238E27FC236}">
                <a16:creationId xmlns:a16="http://schemas.microsoft.com/office/drawing/2014/main" id="{DFB236B7-5203-4E5A-9305-105B8B87E66B}"/>
              </a:ext>
            </a:extLst>
          </p:cNvPr>
          <p:cNvGrpSpPr/>
          <p:nvPr/>
        </p:nvGrpSpPr>
        <p:grpSpPr>
          <a:xfrm>
            <a:off x="2847975" y="299375"/>
            <a:ext cx="3080718" cy="2862000"/>
            <a:chOff x="2847975" y="299375"/>
            <a:chExt cx="3080718" cy="2862000"/>
          </a:xfrm>
        </p:grpSpPr>
        <p:pic>
          <p:nvPicPr>
            <p:cNvPr id="5" name="Picture 4">
              <a:extLst>
                <a:ext uri="{FF2B5EF4-FFF2-40B4-BE49-F238E27FC236}">
                  <a16:creationId xmlns:a16="http://schemas.microsoft.com/office/drawing/2014/main" id="{606237AF-2E9D-490D-966A-BF8D2D72A755}"/>
                </a:ext>
              </a:extLst>
            </p:cNvPr>
            <p:cNvPicPr>
              <a:picLocks noChangeAspect="1"/>
            </p:cNvPicPr>
            <p:nvPr/>
          </p:nvPicPr>
          <p:blipFill>
            <a:blip r:embed="rId3"/>
            <a:stretch>
              <a:fillRect/>
            </a:stretch>
          </p:blipFill>
          <p:spPr>
            <a:xfrm>
              <a:off x="2847975" y="1577975"/>
              <a:ext cx="3080718" cy="1583400"/>
            </a:xfrm>
            <a:prstGeom prst="rect">
              <a:avLst/>
            </a:prstGeom>
          </p:spPr>
        </p:pic>
        <p:sp>
          <p:nvSpPr>
            <p:cNvPr id="17" name="Rectangle 16">
              <a:extLst>
                <a:ext uri="{FF2B5EF4-FFF2-40B4-BE49-F238E27FC236}">
                  <a16:creationId xmlns:a16="http://schemas.microsoft.com/office/drawing/2014/main" id="{09B59D8B-2D42-4AAD-8257-42BCD091B089}"/>
                </a:ext>
              </a:extLst>
            </p:cNvPr>
            <p:cNvSpPr/>
            <p:nvPr/>
          </p:nvSpPr>
          <p:spPr>
            <a:xfrm>
              <a:off x="2847975" y="2491726"/>
              <a:ext cx="3080718" cy="9589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B2109C82-2168-44D2-8839-3CE271FC947A}"/>
                </a:ext>
              </a:extLst>
            </p:cNvPr>
            <p:cNvSpPr/>
            <p:nvPr/>
          </p:nvSpPr>
          <p:spPr>
            <a:xfrm rot="16200000">
              <a:off x="4894449" y="2127131"/>
              <a:ext cx="1502370" cy="566118"/>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25BB138-369B-4D8C-B294-E887D6B6F7DE}"/>
                </a:ext>
              </a:extLst>
            </p:cNvPr>
            <p:cNvPicPr>
              <a:picLocks noChangeAspect="1"/>
            </p:cNvPicPr>
            <p:nvPr/>
          </p:nvPicPr>
          <p:blipFill>
            <a:blip r:embed="rId4"/>
            <a:stretch>
              <a:fillRect/>
            </a:stretch>
          </p:blipFill>
          <p:spPr>
            <a:xfrm>
              <a:off x="2847975" y="299375"/>
              <a:ext cx="2209800" cy="1193874"/>
            </a:xfrm>
            <a:prstGeom prst="rect">
              <a:avLst/>
            </a:prstGeom>
          </p:spPr>
        </p:pic>
      </p:grpSp>
      <p:sp>
        <p:nvSpPr>
          <p:cNvPr id="12" name="Footer Placeholder 3">
            <a:extLst>
              <a:ext uri="{FF2B5EF4-FFF2-40B4-BE49-F238E27FC236}">
                <a16:creationId xmlns:a16="http://schemas.microsoft.com/office/drawing/2014/main" id="{1C687F10-EC24-4F9C-BAA9-5E00CCD6CA53}"/>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14" name="Date Placeholder 1">
            <a:extLst>
              <a:ext uri="{FF2B5EF4-FFF2-40B4-BE49-F238E27FC236}">
                <a16:creationId xmlns:a16="http://schemas.microsoft.com/office/drawing/2014/main" id="{A704AF7F-224E-4D70-B553-7770A26F030C}"/>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162910207"/>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4146563" cy="232756"/>
          </a:xfrm>
          <a:prstGeom prst="rect">
            <a:avLst/>
          </a:prstGeom>
        </p:spPr>
        <p:txBody>
          <a:bodyPr vert="horz" wrap="square" lIns="0" tIns="17145" rIns="0" bIns="0" rtlCol="0">
            <a:spAutoFit/>
          </a:bodyPr>
          <a:lstStyle/>
          <a:p>
            <a:pPr marL="12700">
              <a:spcBef>
                <a:spcPts val="135"/>
              </a:spcBef>
            </a:pPr>
            <a:r>
              <a:rPr lang="de-DE" spc="15"/>
              <a:t>Alternative Approach </a:t>
            </a:r>
            <a:r>
              <a:rPr lang="de-DE" spc="15" err="1"/>
              <a:t>for</a:t>
            </a:r>
            <a:r>
              <a:rPr lang="de-DE" spc="15"/>
              <a:t> Relevant Data </a:t>
            </a:r>
            <a:r>
              <a:rPr lang="de-DE" spc="15" err="1"/>
              <a:t>Extraction</a:t>
            </a:r>
            <a:endParaRPr spc="10"/>
          </a:p>
        </p:txBody>
      </p:sp>
      <p:sp>
        <p:nvSpPr>
          <p:cNvPr id="11" name="object 11"/>
          <p:cNvSpPr txBox="1"/>
          <p:nvPr/>
        </p:nvSpPr>
        <p:spPr>
          <a:xfrm>
            <a:off x="301613" y="669059"/>
            <a:ext cx="4238310" cy="2780698"/>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en-IN" sz="1000" spc="-5" dirty="0">
                <a:latin typeface="Arial"/>
                <a:cs typeface="Arial"/>
              </a:rPr>
              <a:t> </a:t>
            </a:r>
            <a:r>
              <a:rPr lang="en-IN" sz="900" spc="-5" dirty="0">
                <a:latin typeface="Arial"/>
                <a:cs typeface="Arial"/>
              </a:rPr>
              <a:t>Does not depend on any table extraction library because they fail to detect complex tables or small tables with a lot of texts around.</a:t>
            </a:r>
          </a:p>
          <a:p>
            <a:pPr marR="1499171" indent="12700">
              <a:lnSpc>
                <a:spcPct val="113199"/>
              </a:lnSpc>
              <a:spcBef>
                <a:spcPts val="100"/>
              </a:spcBef>
              <a:buClr>
                <a:schemeClr val="accent6"/>
              </a:buClr>
              <a:buFont typeface="Arial" panose="020B0604020202020204" pitchFamily="34" charset="0"/>
              <a:buChar char="•"/>
            </a:pPr>
            <a:endParaRPr lang="en-IN" sz="9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spc="-5" dirty="0">
                <a:latin typeface="Arial"/>
                <a:cs typeface="Arial"/>
              </a:rPr>
              <a:t> Example use case- Process the pdf using </a:t>
            </a:r>
            <a:r>
              <a:rPr lang="en-IN" sz="900" spc="-5" dirty="0" err="1">
                <a:latin typeface="Arial"/>
                <a:cs typeface="Arial"/>
              </a:rPr>
              <a:t>PDFMiner</a:t>
            </a:r>
            <a:r>
              <a:rPr lang="en-IN" sz="900" spc="-5" dirty="0">
                <a:latin typeface="Arial"/>
                <a:cs typeface="Arial"/>
              </a:rPr>
              <a:t> or </a:t>
            </a:r>
            <a:r>
              <a:rPr lang="en-IN" sz="900" spc="-5" dirty="0" err="1">
                <a:latin typeface="Arial"/>
                <a:cs typeface="Arial"/>
              </a:rPr>
              <a:t>pymupdf</a:t>
            </a:r>
            <a:r>
              <a:rPr lang="en-IN" sz="900" spc="-5" dirty="0">
                <a:latin typeface="Arial"/>
                <a:cs typeface="Arial"/>
              </a:rPr>
              <a:t>  and get the pages containing a specific keyword i.e. ‘Scope 1’. </a:t>
            </a:r>
          </a:p>
          <a:p>
            <a:pPr marR="1499171" indent="12700">
              <a:lnSpc>
                <a:spcPct val="113199"/>
              </a:lnSpc>
              <a:spcBef>
                <a:spcPts val="100"/>
              </a:spcBef>
              <a:buClr>
                <a:schemeClr val="accent6"/>
              </a:buClr>
              <a:buFont typeface="Arial" panose="020B0604020202020204" pitchFamily="34" charset="0"/>
              <a:buChar char="•"/>
            </a:pPr>
            <a:endParaRPr lang="en-IN" sz="9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spc="-5" dirty="0">
                <a:latin typeface="Arial"/>
                <a:cs typeface="Arial"/>
              </a:rPr>
              <a:t> Get the positional attributes using library provided function of all words in that particular page(s). </a:t>
            </a:r>
          </a:p>
          <a:p>
            <a:pPr marR="1499171" indent="12700">
              <a:lnSpc>
                <a:spcPct val="113199"/>
              </a:lnSpc>
              <a:spcBef>
                <a:spcPts val="100"/>
              </a:spcBef>
              <a:buClr>
                <a:schemeClr val="accent6"/>
              </a:buClr>
              <a:buFont typeface="Arial" panose="020B0604020202020204" pitchFamily="34" charset="0"/>
              <a:buChar char="•"/>
            </a:pPr>
            <a:endParaRPr lang="en-IN" sz="900" spc="-5" dirty="0">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900" spc="-5" dirty="0">
                <a:latin typeface="Arial"/>
                <a:cs typeface="Arial"/>
              </a:rPr>
              <a:t> Using regex on the position string extract its block number and extract all of the text in the same block. Apply another regex to extract only numerical values from returned answer.</a:t>
            </a:r>
            <a:endParaRPr lang="en-IN" sz="900" dirty="0">
              <a:latin typeface="Arial"/>
              <a:cs typeface="Arial"/>
            </a:endParaRPr>
          </a:p>
          <a:p>
            <a:pPr marR="1499171">
              <a:lnSpc>
                <a:spcPct val="113199"/>
              </a:lnSpc>
              <a:spcBef>
                <a:spcPts val="100"/>
              </a:spcBef>
              <a:buClr>
                <a:schemeClr val="accent6"/>
              </a:buClr>
            </a:pPr>
            <a:endParaRPr lang="en-IN" sz="900" dirty="0">
              <a:latin typeface="Arial"/>
              <a:cs typeface="Arial"/>
            </a:endParaRPr>
          </a:p>
          <a:p>
            <a:pPr marR="1499171">
              <a:lnSpc>
                <a:spcPct val="113199"/>
              </a:lnSpc>
              <a:spcBef>
                <a:spcPts val="100"/>
              </a:spcBef>
              <a:buClr>
                <a:schemeClr val="accent6"/>
              </a:buClr>
            </a:pPr>
            <a:endParaRPr lang="en-IN" sz="900" dirty="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19</a:t>
            </a:fld>
            <a:r>
              <a:rPr lang="en-IN" spc="-5" dirty="0"/>
              <a:t>/33</a:t>
            </a:r>
          </a:p>
        </p:txBody>
      </p:sp>
      <p:grpSp>
        <p:nvGrpSpPr>
          <p:cNvPr id="46" name="Group 45">
            <a:extLst>
              <a:ext uri="{FF2B5EF4-FFF2-40B4-BE49-F238E27FC236}">
                <a16:creationId xmlns:a16="http://schemas.microsoft.com/office/drawing/2014/main" id="{483D39EE-58BD-492F-A4CE-96449B057BF0}"/>
              </a:ext>
            </a:extLst>
          </p:cNvPr>
          <p:cNvGrpSpPr/>
          <p:nvPr/>
        </p:nvGrpSpPr>
        <p:grpSpPr>
          <a:xfrm>
            <a:off x="3013710" y="708712"/>
            <a:ext cx="3161206" cy="1202131"/>
            <a:chOff x="3013710" y="708712"/>
            <a:chExt cx="3161206" cy="1202131"/>
          </a:xfrm>
        </p:grpSpPr>
        <p:pic>
          <p:nvPicPr>
            <p:cNvPr id="6" name="Picture 5">
              <a:extLst>
                <a:ext uri="{FF2B5EF4-FFF2-40B4-BE49-F238E27FC236}">
                  <a16:creationId xmlns:a16="http://schemas.microsoft.com/office/drawing/2014/main" id="{731A6C5F-07F2-41AC-97FB-86E258637A46}"/>
                </a:ext>
              </a:extLst>
            </p:cNvPr>
            <p:cNvPicPr>
              <a:picLocks noChangeAspect="1"/>
            </p:cNvPicPr>
            <p:nvPr/>
          </p:nvPicPr>
          <p:blipFill>
            <a:blip r:embed="rId3"/>
            <a:stretch>
              <a:fillRect/>
            </a:stretch>
          </p:blipFill>
          <p:spPr>
            <a:xfrm>
              <a:off x="3308210" y="1350489"/>
              <a:ext cx="2722245" cy="415545"/>
            </a:xfrm>
            <a:prstGeom prst="rect">
              <a:avLst/>
            </a:prstGeom>
          </p:spPr>
        </p:pic>
        <p:sp>
          <p:nvSpPr>
            <p:cNvPr id="12" name="Rectangle 11">
              <a:extLst>
                <a:ext uri="{FF2B5EF4-FFF2-40B4-BE49-F238E27FC236}">
                  <a16:creationId xmlns:a16="http://schemas.microsoft.com/office/drawing/2014/main" id="{4A6DFB57-7721-47C9-8A2A-45D1788B1DCC}"/>
                </a:ext>
              </a:extLst>
            </p:cNvPr>
            <p:cNvSpPr/>
            <p:nvPr/>
          </p:nvSpPr>
          <p:spPr>
            <a:xfrm>
              <a:off x="3318510" y="1601699"/>
              <a:ext cx="443865" cy="153049"/>
            </a:xfrm>
            <a:prstGeom prst="rect">
              <a:avLst/>
            </a:prstGeom>
            <a:solidFill>
              <a:srgbClr val="FFFF00">
                <a:alpha val="5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E851525-FCD7-4B7E-9C78-99057B8DD58C}"/>
                </a:ext>
              </a:extLst>
            </p:cNvPr>
            <p:cNvSpPr txBox="1"/>
            <p:nvPr/>
          </p:nvSpPr>
          <p:spPr>
            <a:xfrm>
              <a:off x="3013710" y="1699429"/>
              <a:ext cx="381000" cy="184666"/>
            </a:xfrm>
            <a:prstGeom prst="rect">
              <a:avLst/>
            </a:prstGeom>
            <a:noFill/>
          </p:spPr>
          <p:txBody>
            <a:bodyPr wrap="square" rtlCol="0">
              <a:spAutoFit/>
            </a:bodyPr>
            <a:lstStyle/>
            <a:p>
              <a:r>
                <a:rPr lang="de-DE" sz="600"/>
                <a:t>x0, y0</a:t>
              </a:r>
              <a:endParaRPr lang="en-IN" sz="600"/>
            </a:p>
          </p:txBody>
        </p:sp>
        <p:sp>
          <p:nvSpPr>
            <p:cNvPr id="14" name="TextBox 13">
              <a:extLst>
                <a:ext uri="{FF2B5EF4-FFF2-40B4-BE49-F238E27FC236}">
                  <a16:creationId xmlns:a16="http://schemas.microsoft.com/office/drawing/2014/main" id="{72B6A314-1897-4052-ABE3-446989109897}"/>
                </a:ext>
              </a:extLst>
            </p:cNvPr>
            <p:cNvSpPr txBox="1"/>
            <p:nvPr/>
          </p:nvSpPr>
          <p:spPr>
            <a:xfrm>
              <a:off x="3686175" y="1472352"/>
              <a:ext cx="381000" cy="184666"/>
            </a:xfrm>
            <a:prstGeom prst="rect">
              <a:avLst/>
            </a:prstGeom>
            <a:noFill/>
          </p:spPr>
          <p:txBody>
            <a:bodyPr wrap="square" rtlCol="0">
              <a:spAutoFit/>
            </a:bodyPr>
            <a:lstStyle/>
            <a:p>
              <a:r>
                <a:rPr lang="de-DE" sz="600"/>
                <a:t>x1, y1</a:t>
              </a:r>
              <a:endParaRPr lang="en-IN" sz="600"/>
            </a:p>
          </p:txBody>
        </p:sp>
        <p:sp>
          <p:nvSpPr>
            <p:cNvPr id="10" name="Rectangle 9">
              <a:extLst>
                <a:ext uri="{FF2B5EF4-FFF2-40B4-BE49-F238E27FC236}">
                  <a16:creationId xmlns:a16="http://schemas.microsoft.com/office/drawing/2014/main" id="{A67CA5F9-5A2D-41A8-BD39-4FD0C6BC6027}"/>
                </a:ext>
              </a:extLst>
            </p:cNvPr>
            <p:cNvSpPr/>
            <p:nvPr/>
          </p:nvSpPr>
          <p:spPr>
            <a:xfrm>
              <a:off x="3244427" y="1654175"/>
              <a:ext cx="2803948" cy="762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2085128-499C-47C6-BA49-953E0BC64DF8}"/>
                </a:ext>
              </a:extLst>
            </p:cNvPr>
            <p:cNvSpPr txBox="1"/>
            <p:nvPr/>
          </p:nvSpPr>
          <p:spPr>
            <a:xfrm>
              <a:off x="5790739" y="1726177"/>
              <a:ext cx="381000" cy="184666"/>
            </a:xfrm>
            <a:prstGeom prst="rect">
              <a:avLst/>
            </a:prstGeom>
            <a:noFill/>
          </p:spPr>
          <p:txBody>
            <a:bodyPr wrap="square" rtlCol="0">
              <a:spAutoFit/>
            </a:bodyPr>
            <a:lstStyle/>
            <a:p>
              <a:r>
                <a:rPr lang="de-DE" sz="600" b="1">
                  <a:solidFill>
                    <a:srgbClr val="385D8A"/>
                  </a:solidFill>
                </a:rPr>
                <a:t>Block</a:t>
              </a:r>
              <a:endParaRPr lang="en-IN" sz="600" b="1">
                <a:solidFill>
                  <a:srgbClr val="385D8A"/>
                </a:solidFill>
              </a:endParaRPr>
            </a:p>
          </p:txBody>
        </p:sp>
        <p:pic>
          <p:nvPicPr>
            <p:cNvPr id="20" name="Picture 19">
              <a:extLst>
                <a:ext uri="{FF2B5EF4-FFF2-40B4-BE49-F238E27FC236}">
                  <a16:creationId xmlns:a16="http://schemas.microsoft.com/office/drawing/2014/main" id="{BBE7DDC6-BD57-4031-B85F-82CCA08FFF2E}"/>
                </a:ext>
              </a:extLst>
            </p:cNvPr>
            <p:cNvPicPr>
              <a:picLocks noChangeAspect="1"/>
            </p:cNvPicPr>
            <p:nvPr/>
          </p:nvPicPr>
          <p:blipFill>
            <a:blip r:embed="rId4"/>
            <a:stretch>
              <a:fillRect/>
            </a:stretch>
          </p:blipFill>
          <p:spPr>
            <a:xfrm>
              <a:off x="3318510" y="1120775"/>
              <a:ext cx="2711945" cy="171109"/>
            </a:xfrm>
            <a:prstGeom prst="rect">
              <a:avLst/>
            </a:prstGeom>
          </p:spPr>
        </p:pic>
        <p:sp>
          <p:nvSpPr>
            <p:cNvPr id="21" name="Rectangle 20">
              <a:extLst>
                <a:ext uri="{FF2B5EF4-FFF2-40B4-BE49-F238E27FC236}">
                  <a16:creationId xmlns:a16="http://schemas.microsoft.com/office/drawing/2014/main" id="{5B2A2510-4D9F-40AA-AF73-145A9515D965}"/>
                </a:ext>
              </a:extLst>
            </p:cNvPr>
            <p:cNvSpPr/>
            <p:nvPr/>
          </p:nvSpPr>
          <p:spPr>
            <a:xfrm>
              <a:off x="5358001" y="1120775"/>
              <a:ext cx="506222" cy="171109"/>
            </a:xfrm>
            <a:prstGeom prst="rect">
              <a:avLst/>
            </a:prstGeom>
            <a:solidFill>
              <a:srgbClr val="FFFF00">
                <a:alpha val="50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20ED29C3-CD76-4195-9E4C-E937E4219F0D}"/>
                </a:ext>
              </a:extLst>
            </p:cNvPr>
            <p:cNvSpPr txBox="1"/>
            <p:nvPr/>
          </p:nvSpPr>
          <p:spPr>
            <a:xfrm>
              <a:off x="5067926" y="1218504"/>
              <a:ext cx="434525" cy="184666"/>
            </a:xfrm>
            <a:prstGeom prst="rect">
              <a:avLst/>
            </a:prstGeom>
            <a:noFill/>
          </p:spPr>
          <p:txBody>
            <a:bodyPr wrap="square" rtlCol="0">
              <a:spAutoFit/>
            </a:bodyPr>
            <a:lstStyle/>
            <a:p>
              <a:r>
                <a:rPr lang="de-DE" sz="600"/>
                <a:t>x0, y0</a:t>
              </a:r>
              <a:endParaRPr lang="en-IN" sz="600"/>
            </a:p>
          </p:txBody>
        </p:sp>
        <p:sp>
          <p:nvSpPr>
            <p:cNvPr id="23" name="TextBox 22">
              <a:extLst>
                <a:ext uri="{FF2B5EF4-FFF2-40B4-BE49-F238E27FC236}">
                  <a16:creationId xmlns:a16="http://schemas.microsoft.com/office/drawing/2014/main" id="{8AFC05D9-00EF-41AA-BE50-69F2FF3D3C04}"/>
                </a:ext>
              </a:extLst>
            </p:cNvPr>
            <p:cNvSpPr txBox="1"/>
            <p:nvPr/>
          </p:nvSpPr>
          <p:spPr>
            <a:xfrm>
              <a:off x="5740391" y="991427"/>
              <a:ext cx="434525" cy="184666"/>
            </a:xfrm>
            <a:prstGeom prst="rect">
              <a:avLst/>
            </a:prstGeom>
            <a:noFill/>
          </p:spPr>
          <p:txBody>
            <a:bodyPr wrap="square" rtlCol="0">
              <a:spAutoFit/>
            </a:bodyPr>
            <a:lstStyle/>
            <a:p>
              <a:r>
                <a:rPr lang="de-DE" sz="600"/>
                <a:t>x1, y1</a:t>
              </a:r>
              <a:endParaRPr lang="en-IN" sz="600"/>
            </a:p>
          </p:txBody>
        </p:sp>
        <p:sp>
          <p:nvSpPr>
            <p:cNvPr id="28" name="Left Brace 27">
              <a:extLst>
                <a:ext uri="{FF2B5EF4-FFF2-40B4-BE49-F238E27FC236}">
                  <a16:creationId xmlns:a16="http://schemas.microsoft.com/office/drawing/2014/main" id="{FC2F1D2E-D573-40CF-822E-878BCCA2951F}"/>
                </a:ext>
              </a:extLst>
            </p:cNvPr>
            <p:cNvSpPr/>
            <p:nvPr/>
          </p:nvSpPr>
          <p:spPr>
            <a:xfrm rot="5400000">
              <a:off x="5541422" y="615237"/>
              <a:ext cx="255714" cy="789075"/>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TextBox 28">
              <a:extLst>
                <a:ext uri="{FF2B5EF4-FFF2-40B4-BE49-F238E27FC236}">
                  <a16:creationId xmlns:a16="http://schemas.microsoft.com/office/drawing/2014/main" id="{F3107106-CC66-4334-A3EF-A31FFF3F5D5F}"/>
                </a:ext>
              </a:extLst>
            </p:cNvPr>
            <p:cNvSpPr txBox="1"/>
            <p:nvPr/>
          </p:nvSpPr>
          <p:spPr>
            <a:xfrm>
              <a:off x="5274741" y="708712"/>
              <a:ext cx="717552" cy="184666"/>
            </a:xfrm>
            <a:prstGeom prst="rect">
              <a:avLst/>
            </a:prstGeom>
            <a:noFill/>
          </p:spPr>
          <p:txBody>
            <a:bodyPr wrap="square" rtlCol="0">
              <a:spAutoFit/>
            </a:bodyPr>
            <a:lstStyle/>
            <a:p>
              <a:r>
                <a:rPr lang="de-DE" sz="600">
                  <a:solidFill>
                    <a:srgbClr val="385D8A"/>
                  </a:solidFill>
                </a:rPr>
                <a:t>Positional Range</a:t>
              </a:r>
              <a:endParaRPr lang="en-IN" sz="600">
                <a:solidFill>
                  <a:srgbClr val="385D8A"/>
                </a:solidFill>
              </a:endParaRPr>
            </a:p>
          </p:txBody>
        </p:sp>
        <p:cxnSp>
          <p:nvCxnSpPr>
            <p:cNvPr id="31" name="Straight Connector 30">
              <a:extLst>
                <a:ext uri="{FF2B5EF4-FFF2-40B4-BE49-F238E27FC236}">
                  <a16:creationId xmlns:a16="http://schemas.microsoft.com/office/drawing/2014/main" id="{349A04B1-18C5-4957-A61A-FDFB7EAD8665}"/>
                </a:ext>
              </a:extLst>
            </p:cNvPr>
            <p:cNvCxnSpPr>
              <a:cxnSpLocks/>
            </p:cNvCxnSpPr>
            <p:nvPr/>
          </p:nvCxnSpPr>
          <p:spPr>
            <a:xfrm>
              <a:off x="3838575" y="1692275"/>
              <a:ext cx="18288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D0BDB1-E0C2-4806-A7C1-1AA3253D278A}"/>
                </a:ext>
              </a:extLst>
            </p:cNvPr>
            <p:cNvCxnSpPr>
              <a:cxnSpLocks/>
            </p:cNvCxnSpPr>
            <p:nvPr/>
          </p:nvCxnSpPr>
          <p:spPr>
            <a:xfrm>
              <a:off x="5667375" y="1305441"/>
              <a:ext cx="0" cy="38683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4" name="Footer Placeholder 3">
            <a:extLst>
              <a:ext uri="{FF2B5EF4-FFF2-40B4-BE49-F238E27FC236}">
                <a16:creationId xmlns:a16="http://schemas.microsoft.com/office/drawing/2014/main" id="{47AF1E60-61E2-43F6-856F-E1894A1B3304}"/>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25" name="Date Placeholder 1">
            <a:extLst>
              <a:ext uri="{FF2B5EF4-FFF2-40B4-BE49-F238E27FC236}">
                <a16:creationId xmlns:a16="http://schemas.microsoft.com/office/drawing/2014/main" id="{FB6AF83C-0D2C-4EC4-8AAB-1050923D965C}"/>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101792843"/>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5334" y="358775"/>
            <a:ext cx="2362150" cy="2512932"/>
          </a:xfrm>
          <a:prstGeom prst="rect">
            <a:avLst/>
          </a:prstGeom>
        </p:spPr>
        <p:txBody>
          <a:bodyPr vert="horz" wrap="square" lIns="0" tIns="17145" rIns="0" bIns="0" rtlCol="0">
            <a:spAutoFit/>
          </a:bodyPr>
          <a:lstStyle/>
          <a:p>
            <a:pPr marL="12700">
              <a:spcBef>
                <a:spcPts val="135"/>
              </a:spcBef>
            </a:pPr>
            <a:r>
              <a:rPr sz="1400" spc="15">
                <a:solidFill>
                  <a:srgbClr val="2C88CC"/>
                </a:solidFill>
                <a:latin typeface="Arial"/>
                <a:cs typeface="Arial"/>
              </a:rPr>
              <a:t>Agenda</a:t>
            </a:r>
            <a:endParaRPr lang="de-DE" sz="1100" spc="-10">
              <a:solidFill>
                <a:srgbClr val="FF9E1A"/>
              </a:solidFill>
              <a:latin typeface="Arial"/>
              <a:cs typeface="Arial"/>
            </a:endParaRPr>
          </a:p>
          <a:p>
            <a:pPr marL="283833" marR="350505" indent="-171442">
              <a:lnSpc>
                <a:spcPct val="226600"/>
              </a:lnSpc>
              <a:spcBef>
                <a:spcPts val="320"/>
              </a:spcBef>
              <a:buFont typeface="Arial" panose="020B0604020202020204" pitchFamily="34" charset="0"/>
              <a:buChar char="•"/>
            </a:pPr>
            <a:r>
              <a:rPr lang="de-DE" sz="1100" spc="-10" err="1">
                <a:solidFill>
                  <a:srgbClr val="FF9E1A"/>
                </a:solidFill>
                <a:latin typeface="Arial"/>
                <a:cs typeface="Arial"/>
              </a:rPr>
              <a:t>Introduction</a:t>
            </a:r>
            <a:endParaRPr lang="de-DE" sz="1100" spc="-10">
              <a:solidFill>
                <a:srgbClr val="FF9E1A"/>
              </a:solidFill>
              <a:latin typeface="Arial"/>
              <a:cs typeface="Arial"/>
            </a:endParaRPr>
          </a:p>
          <a:p>
            <a:pPr marL="283833" marR="5080" indent="-171442">
              <a:lnSpc>
                <a:spcPct val="226600"/>
              </a:lnSpc>
              <a:buFont typeface="Arial" panose="020B0604020202020204" pitchFamily="34" charset="0"/>
              <a:buChar char="•"/>
            </a:pPr>
            <a:r>
              <a:rPr lang="de-DE" sz="1100" spc="-10">
                <a:solidFill>
                  <a:srgbClr val="FF9E1A"/>
                </a:solidFill>
                <a:latin typeface="Arial"/>
                <a:cs typeface="Arial"/>
              </a:rPr>
              <a:t>Topic Modelling</a:t>
            </a:r>
          </a:p>
          <a:p>
            <a:pPr marL="283833" marR="5080" indent="-171442">
              <a:lnSpc>
                <a:spcPct val="226600"/>
              </a:lnSpc>
              <a:buFont typeface="Arial" panose="020B0604020202020204" pitchFamily="34" charset="0"/>
              <a:buChar char="•"/>
            </a:pPr>
            <a:r>
              <a:rPr lang="en-IN" sz="1100" spc="-10">
                <a:solidFill>
                  <a:srgbClr val="FF9E1A"/>
                </a:solidFill>
                <a:latin typeface="Arial"/>
                <a:cs typeface="Arial"/>
              </a:rPr>
              <a:t>Table Extraction and Cleaning</a:t>
            </a:r>
          </a:p>
          <a:p>
            <a:pPr marL="283833" marR="5080" indent="-171442">
              <a:lnSpc>
                <a:spcPct val="226600"/>
              </a:lnSpc>
              <a:buFont typeface="Arial" panose="020B0604020202020204" pitchFamily="34" charset="0"/>
              <a:buChar char="•"/>
            </a:pPr>
            <a:r>
              <a:rPr lang="en-IN" sz="1100" spc="-10">
                <a:solidFill>
                  <a:srgbClr val="FF9E1A"/>
                </a:solidFill>
                <a:latin typeface="Arial"/>
                <a:cs typeface="Arial"/>
              </a:rPr>
              <a:t>Relevant Value Extraction</a:t>
            </a:r>
          </a:p>
          <a:p>
            <a:pPr marL="283833" marR="5080" indent="-171442">
              <a:lnSpc>
                <a:spcPct val="226600"/>
              </a:lnSpc>
              <a:buFont typeface="Arial" panose="020B0604020202020204" pitchFamily="34" charset="0"/>
              <a:buChar char="•"/>
            </a:pPr>
            <a:r>
              <a:rPr lang="en-IN" sz="1100" spc="-10">
                <a:solidFill>
                  <a:srgbClr val="FF9E1A"/>
                </a:solidFill>
                <a:latin typeface="Arial"/>
                <a:cs typeface="Arial"/>
              </a:rPr>
              <a:t>Dashboard</a:t>
            </a:r>
          </a:p>
          <a:p>
            <a:pPr marL="283833" marR="5080" indent="-171442">
              <a:lnSpc>
                <a:spcPct val="226600"/>
              </a:lnSpc>
              <a:buFont typeface="Arial" panose="020B0604020202020204" pitchFamily="34" charset="0"/>
              <a:buChar char="•"/>
            </a:pPr>
            <a:r>
              <a:rPr lang="en-IN" sz="1100" spc="-10">
                <a:solidFill>
                  <a:srgbClr val="FF9E1A"/>
                </a:solidFill>
                <a:latin typeface="Arial"/>
                <a:cs typeface="Arial"/>
              </a:rPr>
              <a:t>Conclusion</a:t>
            </a:r>
            <a:endParaRPr sz="1100">
              <a:latin typeface="Arial"/>
              <a:cs typeface="Arial"/>
            </a:endParaRPr>
          </a:p>
        </p:txBody>
      </p:sp>
      <p:sp>
        <p:nvSpPr>
          <p:cNvPr id="3" name="object 3"/>
          <p:cNvSpPr/>
          <p:nvPr/>
        </p:nvSpPr>
        <p:spPr>
          <a:xfrm>
            <a:off x="5185410" y="2596969"/>
            <a:ext cx="967740" cy="869315"/>
          </a:xfrm>
          <a:custGeom>
            <a:avLst/>
            <a:gdLst/>
            <a:ahLst/>
            <a:cxnLst/>
            <a:rect l="l" t="t" r="r" b="b"/>
            <a:pathLst>
              <a:path w="967739" h="869314">
                <a:moveTo>
                  <a:pt x="967714" y="0"/>
                </a:moveTo>
                <a:lnTo>
                  <a:pt x="839343" y="0"/>
                </a:lnTo>
                <a:lnTo>
                  <a:pt x="839343" y="747166"/>
                </a:lnTo>
                <a:lnTo>
                  <a:pt x="0" y="747166"/>
                </a:lnTo>
                <a:lnTo>
                  <a:pt x="0" y="869111"/>
                </a:lnTo>
                <a:lnTo>
                  <a:pt x="839343" y="869111"/>
                </a:lnTo>
                <a:lnTo>
                  <a:pt x="921588" y="869111"/>
                </a:lnTo>
                <a:lnTo>
                  <a:pt x="967714" y="869111"/>
                </a:lnTo>
                <a:lnTo>
                  <a:pt x="967714" y="0"/>
                </a:lnTo>
                <a:close/>
              </a:path>
            </a:pathLst>
          </a:custGeom>
          <a:solidFill>
            <a:srgbClr val="FF9E1A"/>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0F51DA74-F945-4300-9BA9-DE6BB85266A9}"/>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a:t>
            </a:fld>
            <a:r>
              <a:rPr lang="en-IN" spc="-5" dirty="0"/>
              <a:t>/33</a:t>
            </a:r>
          </a:p>
        </p:txBody>
      </p:sp>
      <p:sp>
        <p:nvSpPr>
          <p:cNvPr id="4" name="Footer Placeholder 3">
            <a:extLst>
              <a:ext uri="{FF2B5EF4-FFF2-40B4-BE49-F238E27FC236}">
                <a16:creationId xmlns:a16="http://schemas.microsoft.com/office/drawing/2014/main" id="{6943CDBA-1A0E-49FC-BACD-CECD1CF90956}"/>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6" name="Date Placeholder 1">
            <a:extLst>
              <a:ext uri="{FF2B5EF4-FFF2-40B4-BE49-F238E27FC236}">
                <a16:creationId xmlns:a16="http://schemas.microsoft.com/office/drawing/2014/main" id="{0A72F38D-E06F-4E8A-B68E-48421A998485}"/>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5" y="1577975"/>
            <a:ext cx="5943600" cy="384078"/>
          </a:xfrm>
          <a:prstGeom prst="rect">
            <a:avLst/>
          </a:prstGeom>
        </p:spPr>
        <p:txBody>
          <a:bodyPr vert="horz" wrap="square" lIns="0" tIns="14604" rIns="0" bIns="0" rtlCol="0">
            <a:spAutoFit/>
          </a:bodyPr>
          <a:lstStyle/>
          <a:p>
            <a:pPr marL="12700" algn="ctr">
              <a:spcBef>
                <a:spcPts val="114"/>
              </a:spcBef>
            </a:pPr>
            <a:r>
              <a:rPr lang="en-IN" sz="2400" spc="10">
                <a:solidFill>
                  <a:srgbClr val="2C88CC"/>
                </a:solidFill>
                <a:latin typeface="Arial"/>
                <a:cs typeface="Arial"/>
              </a:rPr>
              <a:t>Relevant Value Extraction</a:t>
            </a:r>
          </a:p>
        </p:txBody>
      </p:sp>
      <p:sp>
        <p:nvSpPr>
          <p:cNvPr id="9" name="Slide Number Placeholder 8">
            <a:extLst>
              <a:ext uri="{FF2B5EF4-FFF2-40B4-BE49-F238E27FC236}">
                <a16:creationId xmlns:a16="http://schemas.microsoft.com/office/drawing/2014/main" id="{B23CB75E-EE93-4CBD-9FE1-662259AC282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20</a:t>
            </a:fld>
            <a:r>
              <a:rPr lang="en-IN" spc="-5" dirty="0">
                <a:solidFill>
                  <a:schemeClr val="bg1"/>
                </a:solidFill>
              </a:rPr>
              <a:t>/33</a:t>
            </a:r>
          </a:p>
        </p:txBody>
      </p:sp>
      <p:sp>
        <p:nvSpPr>
          <p:cNvPr id="7" name="Footer Placeholder 3">
            <a:extLst>
              <a:ext uri="{FF2B5EF4-FFF2-40B4-BE49-F238E27FC236}">
                <a16:creationId xmlns:a16="http://schemas.microsoft.com/office/drawing/2014/main" id="{E692701A-0A90-4AA4-8696-EC444798259B}"/>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8" name="Date Placeholder 1">
            <a:extLst>
              <a:ext uri="{FF2B5EF4-FFF2-40B4-BE49-F238E27FC236}">
                <a16:creationId xmlns:a16="http://schemas.microsoft.com/office/drawing/2014/main" id="{942EDA5A-C845-4A8F-BB69-A7F9FD48B2C2}"/>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Tree>
    <p:extLst>
      <p:ext uri="{BB962C8B-B14F-4D97-AF65-F5344CB8AC3E}">
        <p14:creationId xmlns:p14="http://schemas.microsoft.com/office/powerpoint/2010/main" val="322377282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3765563" cy="232756"/>
          </a:xfrm>
          <a:prstGeom prst="rect">
            <a:avLst/>
          </a:prstGeom>
        </p:spPr>
        <p:txBody>
          <a:bodyPr vert="horz" wrap="square" lIns="0" tIns="17145" rIns="0" bIns="0" rtlCol="0">
            <a:spAutoFit/>
          </a:bodyPr>
          <a:lstStyle/>
          <a:p>
            <a:pPr marL="12700">
              <a:spcBef>
                <a:spcPts val="135"/>
              </a:spcBef>
            </a:pPr>
            <a:r>
              <a:rPr lang="de-DE" spc="15"/>
              <a:t>3 Different </a:t>
            </a:r>
            <a:r>
              <a:rPr lang="de-DE" spc="15" err="1"/>
              <a:t>Ways</a:t>
            </a:r>
            <a:r>
              <a:rPr lang="de-DE" spc="15"/>
              <a:t> </a:t>
            </a:r>
            <a:r>
              <a:rPr lang="de-DE" spc="15" err="1"/>
              <a:t>to</a:t>
            </a:r>
            <a:r>
              <a:rPr lang="de-DE" spc="15"/>
              <a:t> </a:t>
            </a:r>
            <a:r>
              <a:rPr lang="de-DE" spc="15" err="1"/>
              <a:t>Extract</a:t>
            </a:r>
            <a:r>
              <a:rPr lang="de-DE" spc="15"/>
              <a:t> Information </a:t>
            </a:r>
            <a:endParaRPr spc="10"/>
          </a:p>
        </p:txBody>
      </p:sp>
      <p:sp>
        <p:nvSpPr>
          <p:cNvPr id="11" name="object 11"/>
          <p:cNvSpPr txBox="1"/>
          <p:nvPr/>
        </p:nvSpPr>
        <p:spPr>
          <a:xfrm>
            <a:off x="342275" y="739775"/>
            <a:ext cx="5819130" cy="700705"/>
          </a:xfrm>
          <a:prstGeom prst="rect">
            <a:avLst/>
          </a:prstGeom>
        </p:spPr>
        <p:txBody>
          <a:bodyPr vert="horz" wrap="square" lIns="0" tIns="12700" rIns="0" bIns="0" rtlCol="0">
            <a:spAutoFit/>
          </a:bodyPr>
          <a:lstStyle/>
          <a:p>
            <a:pPr marR="1499171" lvl="0" indent="12700">
              <a:lnSpc>
                <a:spcPct val="113199"/>
              </a:lnSpc>
              <a:spcBef>
                <a:spcPts val="100"/>
              </a:spcBef>
              <a:buClr>
                <a:schemeClr val="accent6"/>
              </a:buClr>
              <a:buFont typeface="Arial" panose="020B0604020202020204" pitchFamily="34" charset="0"/>
              <a:buChar char="•"/>
            </a:pPr>
            <a:r>
              <a:rPr lang="de-DE" sz="1000" spc="-5">
                <a:latin typeface="Arial"/>
                <a:cs typeface="Arial"/>
              </a:rPr>
              <a:t>  </a:t>
            </a:r>
            <a:r>
              <a:rPr lang="de-DE" sz="1000" spc="-5" err="1">
                <a:latin typeface="Arial"/>
                <a:cs typeface="Arial"/>
              </a:rPr>
              <a:t>HuggingFace</a:t>
            </a:r>
            <a:r>
              <a:rPr lang="de-DE" sz="1000" spc="-5">
                <a:latin typeface="Arial"/>
                <a:cs typeface="Arial"/>
              </a:rPr>
              <a:t> Tapas Model</a:t>
            </a:r>
          </a:p>
          <a:p>
            <a:pPr marR="1499171" lvl="0" indent="12700">
              <a:lnSpc>
                <a:spcPct val="113199"/>
              </a:lnSpc>
              <a:spcBef>
                <a:spcPts val="100"/>
              </a:spcBef>
              <a:buClr>
                <a:schemeClr val="accent6"/>
              </a:buClr>
              <a:buFont typeface="Arial" panose="020B0604020202020204" pitchFamily="34" charset="0"/>
              <a:buChar char="•"/>
            </a:pPr>
            <a:r>
              <a:rPr lang="de-DE" sz="1000" spc="-5">
                <a:latin typeface="Arial"/>
                <a:cs typeface="Arial"/>
              </a:rPr>
              <a:t>  </a:t>
            </a:r>
            <a:r>
              <a:rPr lang="de-DE" sz="1000" spc="-5" err="1">
                <a:latin typeface="Arial"/>
                <a:cs typeface="Arial"/>
              </a:rPr>
              <a:t>HuggingFace</a:t>
            </a:r>
            <a:r>
              <a:rPr lang="de-DE" sz="1000" spc="-5">
                <a:latin typeface="Arial"/>
                <a:cs typeface="Arial"/>
              </a:rPr>
              <a:t> Roberta-base-squad2 Model </a:t>
            </a:r>
          </a:p>
          <a:p>
            <a:pPr marR="1499171" lvl="0" indent="12700">
              <a:lnSpc>
                <a:spcPct val="113199"/>
              </a:lnSpc>
              <a:spcBef>
                <a:spcPts val="100"/>
              </a:spcBef>
              <a:buClr>
                <a:schemeClr val="accent6"/>
              </a:buClr>
              <a:buFont typeface="Arial" panose="020B0604020202020204" pitchFamily="34" charset="0"/>
              <a:buChar char="•"/>
            </a:pPr>
            <a:r>
              <a:rPr lang="de-DE" sz="1000" spc="-5">
                <a:latin typeface="Arial"/>
                <a:cs typeface="Arial"/>
              </a:rPr>
              <a:t>  Manual Approach</a:t>
            </a:r>
          </a:p>
          <a:p>
            <a:pPr marR="1499171" lvl="0">
              <a:lnSpc>
                <a:spcPct val="113199"/>
              </a:lnSpc>
              <a:spcBef>
                <a:spcPts val="100"/>
              </a:spcBef>
              <a:buClr>
                <a:schemeClr val="accent6"/>
              </a:buClr>
            </a:pPr>
            <a:endParaRPr lang="en-IN" sz="80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21</a:t>
            </a:fld>
            <a:r>
              <a:rPr lang="en-IN" spc="-5" dirty="0"/>
              <a:t>/33</a:t>
            </a:r>
          </a:p>
        </p:txBody>
      </p:sp>
      <p:sp>
        <p:nvSpPr>
          <p:cNvPr id="15" name="Footer Placeholder 3">
            <a:extLst>
              <a:ext uri="{FF2B5EF4-FFF2-40B4-BE49-F238E27FC236}">
                <a16:creationId xmlns:a16="http://schemas.microsoft.com/office/drawing/2014/main" id="{0EFE6DF3-49E0-4072-80AA-135C540EE804}"/>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16" name="Date Placeholder 1">
            <a:extLst>
              <a:ext uri="{FF2B5EF4-FFF2-40B4-BE49-F238E27FC236}">
                <a16:creationId xmlns:a16="http://schemas.microsoft.com/office/drawing/2014/main" id="{6249B895-BD89-4726-9FAE-A216D0E1D90A}"/>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371454675"/>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3765563" cy="232756"/>
          </a:xfrm>
          <a:prstGeom prst="rect">
            <a:avLst/>
          </a:prstGeom>
        </p:spPr>
        <p:txBody>
          <a:bodyPr vert="horz" wrap="square" lIns="0" tIns="17145" rIns="0" bIns="0" rtlCol="0">
            <a:spAutoFit/>
          </a:bodyPr>
          <a:lstStyle/>
          <a:p>
            <a:pPr marL="12700">
              <a:spcBef>
                <a:spcPts val="135"/>
              </a:spcBef>
            </a:pPr>
            <a:r>
              <a:rPr lang="de-DE" spc="15" err="1"/>
              <a:t>HuggingFace</a:t>
            </a:r>
            <a:endParaRPr spc="10"/>
          </a:p>
        </p:txBody>
      </p:sp>
      <p:sp>
        <p:nvSpPr>
          <p:cNvPr id="11" name="object 11"/>
          <p:cNvSpPr txBox="1"/>
          <p:nvPr/>
        </p:nvSpPr>
        <p:spPr>
          <a:xfrm>
            <a:off x="342275" y="739775"/>
            <a:ext cx="5819130" cy="1022844"/>
          </a:xfrm>
          <a:prstGeom prst="rect">
            <a:avLst/>
          </a:prstGeom>
        </p:spPr>
        <p:txBody>
          <a:bodyPr vert="horz" wrap="square" lIns="0" tIns="12700" rIns="0" bIns="0" rtlCol="0">
            <a:spAutoFit/>
          </a:bodyPr>
          <a:lstStyle/>
          <a:p>
            <a:pPr marR="1499171" lvl="0">
              <a:lnSpc>
                <a:spcPct val="113199"/>
              </a:lnSpc>
              <a:spcBef>
                <a:spcPts val="100"/>
              </a:spcBef>
              <a:buClr>
                <a:schemeClr val="accent6"/>
              </a:buClr>
            </a:pPr>
            <a:r>
              <a:rPr lang="de-DE" sz="1000" spc="-5" err="1">
                <a:latin typeface="Arial"/>
                <a:cs typeface="Arial"/>
              </a:rPr>
              <a:t>Hugging</a:t>
            </a:r>
            <a:r>
              <a:rPr lang="de-DE" sz="1000" spc="-5">
                <a:latin typeface="Arial"/>
                <a:cs typeface="Arial"/>
              </a:rPr>
              <a:t> Face </a:t>
            </a:r>
            <a:r>
              <a:rPr lang="de-DE" sz="1000" spc="-5" err="1">
                <a:latin typeface="Arial"/>
                <a:cs typeface="Arial"/>
              </a:rPr>
              <a:t>offers</a:t>
            </a:r>
            <a:r>
              <a:rPr lang="de-DE" sz="1000" spc="-5">
                <a:latin typeface="Arial"/>
                <a:cs typeface="Arial"/>
              </a:rPr>
              <a:t> </a:t>
            </a:r>
            <a:r>
              <a:rPr lang="de-DE" sz="1000" spc="-5" err="1">
                <a:latin typeface="Arial"/>
                <a:cs typeface="Arial"/>
              </a:rPr>
              <a:t>models</a:t>
            </a:r>
            <a:r>
              <a:rPr lang="de-DE" sz="1000" spc="-5">
                <a:latin typeface="Arial"/>
                <a:cs typeface="Arial"/>
              </a:rPr>
              <a:t> </a:t>
            </a:r>
            <a:r>
              <a:rPr lang="de-DE" sz="1000" spc="-5" err="1">
                <a:latin typeface="Arial"/>
                <a:cs typeface="Arial"/>
              </a:rPr>
              <a:t>based</a:t>
            </a:r>
            <a:r>
              <a:rPr lang="de-DE" sz="1000" spc="-5">
                <a:latin typeface="Arial"/>
                <a:cs typeface="Arial"/>
              </a:rPr>
              <a:t> on Transformers </a:t>
            </a:r>
            <a:r>
              <a:rPr lang="de-DE" sz="1000" spc="-5" err="1">
                <a:latin typeface="Arial"/>
                <a:cs typeface="Arial"/>
              </a:rPr>
              <a:t>for</a:t>
            </a:r>
            <a:r>
              <a:rPr lang="de-DE" sz="1000" spc="-5">
                <a:latin typeface="Arial"/>
                <a:cs typeface="Arial"/>
              </a:rPr>
              <a:t> </a:t>
            </a:r>
            <a:r>
              <a:rPr lang="de-DE" sz="1000" spc="-5" err="1">
                <a:latin typeface="Arial"/>
                <a:cs typeface="Arial"/>
              </a:rPr>
              <a:t>PyTorch</a:t>
            </a:r>
            <a:r>
              <a:rPr lang="de-DE" sz="1000" spc="-5">
                <a:latin typeface="Arial"/>
                <a:cs typeface="Arial"/>
              </a:rPr>
              <a:t> </a:t>
            </a:r>
            <a:r>
              <a:rPr lang="de-DE" sz="1000" spc="-5" err="1">
                <a:latin typeface="Arial"/>
                <a:cs typeface="Arial"/>
              </a:rPr>
              <a:t>and</a:t>
            </a:r>
            <a:r>
              <a:rPr lang="de-DE" sz="1000" spc="-5">
                <a:latin typeface="Arial"/>
                <a:cs typeface="Arial"/>
              </a:rPr>
              <a:t> </a:t>
            </a:r>
            <a:r>
              <a:rPr lang="de-DE" sz="1000" spc="-5" err="1">
                <a:latin typeface="Arial"/>
                <a:cs typeface="Arial"/>
              </a:rPr>
              <a:t>TensorFlow</a:t>
            </a:r>
            <a:r>
              <a:rPr lang="de-DE" sz="1000" spc="-5">
                <a:latin typeface="Arial"/>
                <a:cs typeface="Arial"/>
              </a:rPr>
              <a:t> 2.0. </a:t>
            </a:r>
            <a:r>
              <a:rPr lang="de-DE" sz="1000" spc="-5" err="1">
                <a:latin typeface="Arial"/>
                <a:cs typeface="Arial"/>
              </a:rPr>
              <a:t>There</a:t>
            </a:r>
            <a:r>
              <a:rPr lang="de-DE" sz="1000" spc="-5">
                <a:latin typeface="Arial"/>
                <a:cs typeface="Arial"/>
              </a:rPr>
              <a:t> </a:t>
            </a:r>
            <a:r>
              <a:rPr lang="de-DE" sz="1000" spc="-5" err="1">
                <a:latin typeface="Arial"/>
                <a:cs typeface="Arial"/>
              </a:rPr>
              <a:t>are</a:t>
            </a:r>
            <a:r>
              <a:rPr lang="de-DE" sz="1000" spc="-5">
                <a:latin typeface="Arial"/>
                <a:cs typeface="Arial"/>
              </a:rPr>
              <a:t> </a:t>
            </a:r>
            <a:r>
              <a:rPr lang="de-DE" sz="1000" spc="-5" err="1">
                <a:latin typeface="Arial"/>
                <a:cs typeface="Arial"/>
              </a:rPr>
              <a:t>thousands</a:t>
            </a:r>
            <a:r>
              <a:rPr lang="de-DE" sz="1000" spc="-5">
                <a:latin typeface="Arial"/>
                <a:cs typeface="Arial"/>
              </a:rPr>
              <a:t> </a:t>
            </a:r>
            <a:r>
              <a:rPr lang="de-DE" sz="1000" spc="-5" err="1">
                <a:latin typeface="Arial"/>
                <a:cs typeface="Arial"/>
              </a:rPr>
              <a:t>of</a:t>
            </a:r>
            <a:r>
              <a:rPr lang="de-DE" sz="1000" spc="-5">
                <a:latin typeface="Arial"/>
                <a:cs typeface="Arial"/>
              </a:rPr>
              <a:t> </a:t>
            </a:r>
            <a:r>
              <a:rPr lang="de-DE" sz="1000" spc="-5" err="1">
                <a:latin typeface="Arial"/>
                <a:cs typeface="Arial"/>
              </a:rPr>
              <a:t>pre-trained</a:t>
            </a:r>
            <a:r>
              <a:rPr lang="de-DE" sz="1000" spc="-5">
                <a:latin typeface="Arial"/>
                <a:cs typeface="Arial"/>
              </a:rPr>
              <a:t> </a:t>
            </a:r>
            <a:r>
              <a:rPr lang="de-DE" sz="1000" spc="-5" err="1">
                <a:latin typeface="Arial"/>
                <a:cs typeface="Arial"/>
              </a:rPr>
              <a:t>models</a:t>
            </a:r>
            <a:r>
              <a:rPr lang="de-DE" sz="1000" spc="-5">
                <a:latin typeface="Arial"/>
                <a:cs typeface="Arial"/>
              </a:rPr>
              <a:t> </a:t>
            </a:r>
            <a:r>
              <a:rPr lang="de-DE" sz="1000" spc="-5" err="1">
                <a:latin typeface="Arial"/>
                <a:cs typeface="Arial"/>
              </a:rPr>
              <a:t>to</a:t>
            </a:r>
            <a:r>
              <a:rPr lang="de-DE" sz="1000" spc="-5">
                <a:latin typeface="Arial"/>
                <a:cs typeface="Arial"/>
              </a:rPr>
              <a:t> </a:t>
            </a:r>
            <a:r>
              <a:rPr lang="de-DE" sz="1000" spc="-5" err="1">
                <a:latin typeface="Arial"/>
                <a:cs typeface="Arial"/>
              </a:rPr>
              <a:t>perform</a:t>
            </a:r>
            <a:r>
              <a:rPr lang="de-DE" sz="1000" spc="-5">
                <a:latin typeface="Arial"/>
                <a:cs typeface="Arial"/>
              </a:rPr>
              <a:t> </a:t>
            </a:r>
            <a:r>
              <a:rPr lang="de-DE" sz="1000" spc="-5" err="1">
                <a:latin typeface="Arial"/>
                <a:cs typeface="Arial"/>
              </a:rPr>
              <a:t>tasks</a:t>
            </a:r>
            <a:r>
              <a:rPr lang="de-DE" sz="1000" spc="-5">
                <a:latin typeface="Arial"/>
                <a:cs typeface="Arial"/>
              </a:rPr>
              <a:t> such </a:t>
            </a:r>
            <a:r>
              <a:rPr lang="de-DE" sz="1000" spc="-5" err="1">
                <a:latin typeface="Arial"/>
                <a:cs typeface="Arial"/>
              </a:rPr>
              <a:t>as</a:t>
            </a:r>
            <a:r>
              <a:rPr lang="de-DE" sz="1000" spc="-5">
                <a:latin typeface="Arial"/>
                <a:cs typeface="Arial"/>
              </a:rPr>
              <a:t> </a:t>
            </a:r>
            <a:r>
              <a:rPr lang="de-DE" sz="1000" spc="-5" err="1">
                <a:latin typeface="Arial"/>
                <a:cs typeface="Arial"/>
              </a:rPr>
              <a:t>text</a:t>
            </a:r>
            <a:r>
              <a:rPr lang="de-DE" sz="1000" spc="-5">
                <a:latin typeface="Arial"/>
                <a:cs typeface="Arial"/>
              </a:rPr>
              <a:t> </a:t>
            </a:r>
            <a:r>
              <a:rPr lang="de-DE" sz="1000" spc="-5" err="1">
                <a:latin typeface="Arial"/>
                <a:cs typeface="Arial"/>
              </a:rPr>
              <a:t>classification</a:t>
            </a:r>
            <a:r>
              <a:rPr lang="de-DE" sz="1000" spc="-5">
                <a:latin typeface="Arial"/>
                <a:cs typeface="Arial"/>
              </a:rPr>
              <a:t>, </a:t>
            </a:r>
            <a:r>
              <a:rPr lang="de-DE" sz="1000" spc="-5" err="1">
                <a:latin typeface="Arial"/>
                <a:cs typeface="Arial"/>
              </a:rPr>
              <a:t>extraction</a:t>
            </a:r>
            <a:r>
              <a:rPr lang="de-DE" sz="1000" spc="-5">
                <a:latin typeface="Arial"/>
                <a:cs typeface="Arial"/>
              </a:rPr>
              <a:t>, </a:t>
            </a:r>
            <a:r>
              <a:rPr lang="de-DE" sz="1000" spc="-5" err="1">
                <a:latin typeface="Arial"/>
                <a:cs typeface="Arial"/>
              </a:rPr>
              <a:t>question</a:t>
            </a:r>
            <a:r>
              <a:rPr lang="de-DE" sz="1000" spc="-5">
                <a:latin typeface="Arial"/>
                <a:cs typeface="Arial"/>
              </a:rPr>
              <a:t> </a:t>
            </a:r>
            <a:r>
              <a:rPr lang="de-DE" sz="1000" spc="-5" err="1">
                <a:latin typeface="Arial"/>
                <a:cs typeface="Arial"/>
              </a:rPr>
              <a:t>answering</a:t>
            </a:r>
            <a:r>
              <a:rPr lang="de-DE" sz="1000" spc="-5">
                <a:latin typeface="Arial"/>
                <a:cs typeface="Arial"/>
              </a:rPr>
              <a:t>, </a:t>
            </a:r>
            <a:r>
              <a:rPr lang="de-DE" sz="1000" spc="-5" err="1">
                <a:latin typeface="Arial"/>
                <a:cs typeface="Arial"/>
              </a:rPr>
              <a:t>and</a:t>
            </a:r>
            <a:r>
              <a:rPr lang="de-DE" sz="1000" spc="-5">
                <a:latin typeface="Arial"/>
                <a:cs typeface="Arial"/>
              </a:rPr>
              <a:t> </a:t>
            </a:r>
            <a:r>
              <a:rPr lang="de-DE" sz="1000" spc="-5" err="1">
                <a:latin typeface="Arial"/>
                <a:cs typeface="Arial"/>
              </a:rPr>
              <a:t>more</a:t>
            </a:r>
            <a:r>
              <a:rPr lang="de-DE" sz="1000" spc="-5">
                <a:latin typeface="Arial"/>
                <a:cs typeface="Arial"/>
              </a:rPr>
              <a:t>. </a:t>
            </a:r>
            <a:r>
              <a:rPr lang="de-DE" sz="1000" spc="-5" err="1">
                <a:latin typeface="Arial"/>
                <a:cs typeface="Arial"/>
              </a:rPr>
              <a:t>With</a:t>
            </a:r>
            <a:r>
              <a:rPr lang="de-DE" sz="1000" spc="-5">
                <a:latin typeface="Arial"/>
                <a:cs typeface="Arial"/>
              </a:rPr>
              <a:t> </a:t>
            </a:r>
            <a:r>
              <a:rPr lang="de-DE" sz="1000" spc="-5" err="1">
                <a:latin typeface="Arial"/>
                <a:cs typeface="Arial"/>
              </a:rPr>
              <a:t>its</a:t>
            </a:r>
            <a:r>
              <a:rPr lang="de-DE" sz="1000" spc="-5">
                <a:latin typeface="Arial"/>
                <a:cs typeface="Arial"/>
              </a:rPr>
              <a:t> </a:t>
            </a:r>
            <a:r>
              <a:rPr lang="de-DE" sz="1000" spc="-5" err="1">
                <a:latin typeface="Arial"/>
                <a:cs typeface="Arial"/>
              </a:rPr>
              <a:t>low</a:t>
            </a:r>
            <a:r>
              <a:rPr lang="de-DE" sz="1000" spc="-5">
                <a:latin typeface="Arial"/>
                <a:cs typeface="Arial"/>
              </a:rPr>
              <a:t> </a:t>
            </a:r>
            <a:r>
              <a:rPr lang="de-DE" sz="1000" spc="-5" err="1">
                <a:latin typeface="Arial"/>
                <a:cs typeface="Arial"/>
              </a:rPr>
              <a:t>compute</a:t>
            </a:r>
            <a:r>
              <a:rPr lang="de-DE" sz="1000" spc="-5">
                <a:latin typeface="Arial"/>
                <a:cs typeface="Arial"/>
              </a:rPr>
              <a:t> </a:t>
            </a:r>
            <a:r>
              <a:rPr lang="de-DE" sz="1000" spc="-5" err="1">
                <a:latin typeface="Arial"/>
                <a:cs typeface="Arial"/>
              </a:rPr>
              <a:t>costs</a:t>
            </a:r>
            <a:r>
              <a:rPr lang="de-DE" sz="1000" spc="-5">
                <a:latin typeface="Arial"/>
                <a:cs typeface="Arial"/>
              </a:rPr>
              <a:t>, </a:t>
            </a:r>
            <a:r>
              <a:rPr lang="de-DE" sz="1000" spc="-5" err="1">
                <a:latin typeface="Arial"/>
                <a:cs typeface="Arial"/>
              </a:rPr>
              <a:t>it</a:t>
            </a:r>
            <a:r>
              <a:rPr lang="de-DE" sz="1000" spc="-5">
                <a:latin typeface="Arial"/>
                <a:cs typeface="Arial"/>
              </a:rPr>
              <a:t> </a:t>
            </a:r>
            <a:r>
              <a:rPr lang="de-DE" sz="1000" spc="-5" err="1">
                <a:latin typeface="Arial"/>
                <a:cs typeface="Arial"/>
              </a:rPr>
              <a:t>is</a:t>
            </a:r>
            <a:r>
              <a:rPr lang="de-DE" sz="1000" spc="-5">
                <a:latin typeface="Arial"/>
                <a:cs typeface="Arial"/>
              </a:rPr>
              <a:t> </a:t>
            </a:r>
            <a:r>
              <a:rPr lang="de-DE" sz="1000" spc="-5" err="1">
                <a:latin typeface="Arial"/>
                <a:cs typeface="Arial"/>
              </a:rPr>
              <a:t>considered</a:t>
            </a:r>
            <a:r>
              <a:rPr lang="de-DE" sz="1000" spc="-5">
                <a:latin typeface="Arial"/>
                <a:cs typeface="Arial"/>
              </a:rPr>
              <a:t> a </a:t>
            </a:r>
            <a:r>
              <a:rPr lang="de-DE" sz="1000" spc="-5" err="1">
                <a:latin typeface="Arial"/>
                <a:cs typeface="Arial"/>
              </a:rPr>
              <a:t>low</a:t>
            </a:r>
            <a:r>
              <a:rPr lang="de-DE" sz="1000" spc="-5">
                <a:latin typeface="Arial"/>
                <a:cs typeface="Arial"/>
              </a:rPr>
              <a:t> </a:t>
            </a:r>
            <a:r>
              <a:rPr lang="de-DE" sz="1000" spc="-5" err="1">
                <a:latin typeface="Arial"/>
                <a:cs typeface="Arial"/>
              </a:rPr>
              <a:t>barrier</a:t>
            </a:r>
            <a:r>
              <a:rPr lang="de-DE" sz="1000" spc="-5">
                <a:latin typeface="Arial"/>
                <a:cs typeface="Arial"/>
              </a:rPr>
              <a:t> </a:t>
            </a:r>
            <a:r>
              <a:rPr lang="de-DE" sz="1000" spc="-5" err="1">
                <a:latin typeface="Arial"/>
                <a:cs typeface="Arial"/>
              </a:rPr>
              <a:t>entry</a:t>
            </a:r>
            <a:r>
              <a:rPr lang="de-DE" sz="1000" spc="-5">
                <a:latin typeface="Arial"/>
                <a:cs typeface="Arial"/>
              </a:rPr>
              <a:t> </a:t>
            </a:r>
            <a:r>
              <a:rPr lang="de-DE" sz="1000" spc="-5" err="1">
                <a:latin typeface="Arial"/>
                <a:cs typeface="Arial"/>
              </a:rPr>
              <a:t>for</a:t>
            </a:r>
            <a:r>
              <a:rPr lang="de-DE" sz="1000" spc="-5">
                <a:latin typeface="Arial"/>
                <a:cs typeface="Arial"/>
              </a:rPr>
              <a:t> </a:t>
            </a:r>
            <a:r>
              <a:rPr lang="de-DE" sz="1000" spc="-5" err="1">
                <a:latin typeface="Arial"/>
                <a:cs typeface="Arial"/>
              </a:rPr>
              <a:t>educators</a:t>
            </a:r>
            <a:r>
              <a:rPr lang="de-DE" sz="1000" spc="-5">
                <a:latin typeface="Arial"/>
                <a:cs typeface="Arial"/>
              </a:rPr>
              <a:t> </a:t>
            </a:r>
            <a:r>
              <a:rPr lang="de-DE" sz="1000" spc="-5" err="1">
                <a:latin typeface="Arial"/>
                <a:cs typeface="Arial"/>
              </a:rPr>
              <a:t>and</a:t>
            </a:r>
            <a:r>
              <a:rPr lang="de-DE" sz="1000" spc="-5">
                <a:latin typeface="Arial"/>
                <a:cs typeface="Arial"/>
              </a:rPr>
              <a:t> </a:t>
            </a:r>
            <a:r>
              <a:rPr lang="de-DE" sz="1000" spc="-5" err="1">
                <a:latin typeface="Arial"/>
                <a:cs typeface="Arial"/>
              </a:rPr>
              <a:t>practitioners</a:t>
            </a:r>
            <a:r>
              <a:rPr lang="de-DE" sz="1000" spc="-5">
                <a:latin typeface="Arial"/>
                <a:cs typeface="Arial"/>
              </a:rPr>
              <a:t>.</a:t>
            </a:r>
          </a:p>
          <a:p>
            <a:pPr marR="1499171" lvl="0">
              <a:lnSpc>
                <a:spcPct val="113199"/>
              </a:lnSpc>
              <a:spcBef>
                <a:spcPts val="100"/>
              </a:spcBef>
              <a:buClr>
                <a:schemeClr val="accent6"/>
              </a:buClr>
            </a:pPr>
            <a:endParaRPr lang="en-IN" sz="80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22</a:t>
            </a:fld>
            <a:r>
              <a:rPr lang="en-IN" spc="-5" dirty="0"/>
              <a:t>/33</a:t>
            </a:r>
          </a:p>
        </p:txBody>
      </p:sp>
      <p:sp>
        <p:nvSpPr>
          <p:cNvPr id="7" name="Footer Placeholder 3">
            <a:extLst>
              <a:ext uri="{FF2B5EF4-FFF2-40B4-BE49-F238E27FC236}">
                <a16:creationId xmlns:a16="http://schemas.microsoft.com/office/drawing/2014/main" id="{9D878E50-BC70-44E2-999A-E55A9042E331}"/>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7DD3407D-BA17-4C55-9E32-16552F0A40BF}"/>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1301228434"/>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3765563" cy="232756"/>
          </a:xfrm>
          <a:prstGeom prst="rect">
            <a:avLst/>
          </a:prstGeom>
        </p:spPr>
        <p:txBody>
          <a:bodyPr vert="horz" wrap="square" lIns="0" tIns="17145" rIns="0" bIns="0" rtlCol="0">
            <a:spAutoFit/>
          </a:bodyPr>
          <a:lstStyle/>
          <a:p>
            <a:pPr marL="12700">
              <a:spcBef>
                <a:spcPts val="135"/>
              </a:spcBef>
            </a:pPr>
            <a:r>
              <a:rPr lang="de-DE" spc="15"/>
              <a:t>Tapas Model </a:t>
            </a:r>
            <a:endParaRPr spc="10"/>
          </a:p>
        </p:txBody>
      </p:sp>
      <p:sp>
        <p:nvSpPr>
          <p:cNvPr id="11" name="object 11"/>
          <p:cNvSpPr txBox="1"/>
          <p:nvPr/>
        </p:nvSpPr>
        <p:spPr>
          <a:xfrm>
            <a:off x="342275" y="739775"/>
            <a:ext cx="5934700" cy="1232325"/>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de-DE" sz="1000" spc="-5">
                <a:latin typeface="Arial"/>
                <a:cs typeface="Arial"/>
              </a:rPr>
              <a:t>  </a:t>
            </a:r>
            <a:r>
              <a:rPr lang="de-DE" sz="1000" spc="-5" err="1">
                <a:latin typeface="Arial"/>
                <a:cs typeface="Arial"/>
              </a:rPr>
              <a:t>It’s</a:t>
            </a:r>
            <a:r>
              <a:rPr lang="de-DE" sz="1000" spc="-5">
                <a:latin typeface="Arial"/>
                <a:cs typeface="Arial"/>
              </a:rPr>
              <a:t> a BERT-</a:t>
            </a:r>
            <a:r>
              <a:rPr lang="de-DE" sz="1000" spc="-5" err="1">
                <a:latin typeface="Arial"/>
                <a:cs typeface="Arial"/>
              </a:rPr>
              <a:t>based</a:t>
            </a:r>
            <a:r>
              <a:rPr lang="de-DE" sz="1000" spc="-5">
                <a:latin typeface="Arial"/>
                <a:cs typeface="Arial"/>
              </a:rPr>
              <a:t> </a:t>
            </a:r>
            <a:r>
              <a:rPr lang="de-DE" sz="1000" spc="-5" err="1">
                <a:latin typeface="Arial"/>
                <a:cs typeface="Arial"/>
              </a:rPr>
              <a:t>model</a:t>
            </a:r>
            <a:r>
              <a:rPr lang="de-DE" sz="1000" spc="-5">
                <a:latin typeface="Arial"/>
                <a:cs typeface="Arial"/>
              </a:rPr>
              <a:t> </a:t>
            </a:r>
            <a:r>
              <a:rPr lang="de-DE" sz="1000" spc="-5" err="1">
                <a:latin typeface="Arial"/>
                <a:cs typeface="Arial"/>
              </a:rPr>
              <a:t>specifically</a:t>
            </a:r>
            <a:r>
              <a:rPr lang="de-DE" sz="1000" spc="-5">
                <a:latin typeface="Arial"/>
                <a:cs typeface="Arial"/>
              </a:rPr>
              <a:t> </a:t>
            </a:r>
            <a:r>
              <a:rPr lang="de-DE" sz="1000" spc="-5" err="1">
                <a:latin typeface="Arial"/>
                <a:cs typeface="Arial"/>
              </a:rPr>
              <a:t>designed</a:t>
            </a:r>
            <a:r>
              <a:rPr lang="de-DE" sz="1000" spc="-5">
                <a:latin typeface="Arial"/>
                <a:cs typeface="Arial"/>
              </a:rPr>
              <a:t> (</a:t>
            </a:r>
            <a:r>
              <a:rPr lang="de-DE" sz="1000" spc="-5" err="1">
                <a:latin typeface="Arial"/>
                <a:cs typeface="Arial"/>
              </a:rPr>
              <a:t>and</a:t>
            </a:r>
            <a:r>
              <a:rPr lang="de-DE" sz="1000" spc="-5">
                <a:latin typeface="Arial"/>
                <a:cs typeface="Arial"/>
              </a:rPr>
              <a:t> </a:t>
            </a:r>
            <a:r>
              <a:rPr lang="de-DE" sz="1000" spc="-5" err="1">
                <a:latin typeface="Arial"/>
                <a:cs typeface="Arial"/>
              </a:rPr>
              <a:t>pre-trained</a:t>
            </a:r>
            <a:r>
              <a:rPr lang="de-DE" sz="1000" spc="-5">
                <a:latin typeface="Arial"/>
                <a:cs typeface="Arial"/>
              </a:rPr>
              <a:t>) </a:t>
            </a:r>
            <a:r>
              <a:rPr lang="de-DE" sz="1000" spc="-5" err="1">
                <a:latin typeface="Arial"/>
                <a:cs typeface="Arial"/>
              </a:rPr>
              <a:t>for</a:t>
            </a:r>
            <a:r>
              <a:rPr lang="de-DE" sz="1000" spc="-5">
                <a:latin typeface="Arial"/>
                <a:cs typeface="Arial"/>
              </a:rPr>
              <a:t> </a:t>
            </a:r>
            <a:r>
              <a:rPr lang="de-DE" sz="1000" spc="-5" err="1">
                <a:latin typeface="Arial"/>
                <a:cs typeface="Arial"/>
              </a:rPr>
              <a:t>answering</a:t>
            </a:r>
            <a:r>
              <a:rPr lang="de-DE" sz="1000" spc="-5">
                <a:latin typeface="Arial"/>
                <a:cs typeface="Arial"/>
              </a:rPr>
              <a:t> </a:t>
            </a:r>
            <a:r>
              <a:rPr lang="de-DE" sz="1000" spc="-5" err="1">
                <a:latin typeface="Arial"/>
                <a:cs typeface="Arial"/>
              </a:rPr>
              <a:t>questions</a:t>
            </a:r>
            <a:r>
              <a:rPr lang="de-DE" sz="1000" spc="-5">
                <a:latin typeface="Arial"/>
                <a:cs typeface="Arial"/>
              </a:rPr>
              <a:t> </a:t>
            </a:r>
            <a:r>
              <a:rPr lang="de-DE" sz="1000" spc="-5" err="1">
                <a:latin typeface="Arial"/>
                <a:cs typeface="Arial"/>
              </a:rPr>
              <a:t>about</a:t>
            </a:r>
            <a:r>
              <a:rPr lang="de-DE" sz="1000" spc="-5">
                <a:latin typeface="Arial"/>
                <a:cs typeface="Arial"/>
              </a:rPr>
              <a:t> </a:t>
            </a:r>
            <a:r>
              <a:rPr lang="de-DE" sz="1000" spc="-5" err="1">
                <a:latin typeface="Arial"/>
                <a:cs typeface="Arial"/>
              </a:rPr>
              <a:t>tabular</a:t>
            </a:r>
            <a:r>
              <a:rPr lang="de-DE" sz="1000" spc="-5">
                <a:latin typeface="Arial"/>
                <a:cs typeface="Arial"/>
              </a:rPr>
              <a:t> </a:t>
            </a:r>
            <a:r>
              <a:rPr lang="de-DE" sz="1000" spc="-5" err="1">
                <a:latin typeface="Arial"/>
                <a:cs typeface="Arial"/>
              </a:rPr>
              <a:t>data</a:t>
            </a:r>
            <a:r>
              <a:rPr lang="de-DE" sz="1000" spc="-5">
                <a:latin typeface="Arial"/>
                <a:cs typeface="Arial"/>
              </a:rPr>
              <a:t>.</a:t>
            </a:r>
          </a:p>
          <a:p>
            <a:pPr marR="1499171" lvl="0" indent="12700">
              <a:lnSpc>
                <a:spcPct val="113199"/>
              </a:lnSpc>
              <a:spcBef>
                <a:spcPts val="100"/>
              </a:spcBef>
              <a:buClr>
                <a:schemeClr val="accent6"/>
              </a:buClr>
              <a:buFont typeface="Arial" panose="020B0604020202020204" pitchFamily="34" charset="0"/>
              <a:buChar char="•"/>
            </a:pPr>
            <a:r>
              <a:rPr lang="de-DE" sz="1000" spc="-5">
                <a:latin typeface="Arial"/>
                <a:cs typeface="Arial"/>
              </a:rPr>
              <a:t>  TAPAS </a:t>
            </a:r>
            <a:r>
              <a:rPr lang="de-DE" sz="1000" spc="-5" err="1">
                <a:latin typeface="Arial"/>
                <a:cs typeface="Arial"/>
              </a:rPr>
              <a:t>is</a:t>
            </a:r>
            <a:r>
              <a:rPr lang="de-DE" sz="1000" spc="-5">
                <a:latin typeface="Arial"/>
                <a:cs typeface="Arial"/>
              </a:rPr>
              <a:t> </a:t>
            </a:r>
            <a:r>
              <a:rPr lang="de-DE" sz="1000" spc="-5" err="1">
                <a:latin typeface="Arial"/>
                <a:cs typeface="Arial"/>
              </a:rPr>
              <a:t>pre-trained</a:t>
            </a:r>
            <a:r>
              <a:rPr lang="de-DE" sz="1000" spc="-5">
                <a:latin typeface="Arial"/>
                <a:cs typeface="Arial"/>
              </a:rPr>
              <a:t> on </a:t>
            </a:r>
            <a:r>
              <a:rPr lang="de-DE" sz="1000" spc="-5" err="1">
                <a:latin typeface="Arial"/>
                <a:cs typeface="Arial"/>
              </a:rPr>
              <a:t>the</a:t>
            </a:r>
            <a:r>
              <a:rPr lang="de-DE" sz="1000" spc="-5">
                <a:latin typeface="Arial"/>
                <a:cs typeface="Arial"/>
              </a:rPr>
              <a:t> </a:t>
            </a:r>
            <a:r>
              <a:rPr lang="de-DE" sz="1000" spc="-5" err="1">
                <a:latin typeface="Arial"/>
                <a:cs typeface="Arial"/>
              </a:rPr>
              <a:t>masked</a:t>
            </a:r>
            <a:r>
              <a:rPr lang="de-DE" sz="1000" spc="-5">
                <a:latin typeface="Arial"/>
                <a:cs typeface="Arial"/>
              </a:rPr>
              <a:t> </a:t>
            </a:r>
            <a:r>
              <a:rPr lang="de-DE" sz="1000" spc="-5" err="1">
                <a:latin typeface="Arial"/>
                <a:cs typeface="Arial"/>
              </a:rPr>
              <a:t>language</a:t>
            </a:r>
            <a:r>
              <a:rPr lang="de-DE" sz="1000" spc="-5">
                <a:latin typeface="Arial"/>
                <a:cs typeface="Arial"/>
              </a:rPr>
              <a:t> </a:t>
            </a:r>
            <a:r>
              <a:rPr lang="de-DE" sz="1000" spc="-5" err="1">
                <a:latin typeface="Arial"/>
                <a:cs typeface="Arial"/>
              </a:rPr>
              <a:t>modeling</a:t>
            </a:r>
            <a:r>
              <a:rPr lang="de-DE" sz="1000" spc="-5">
                <a:latin typeface="Arial"/>
                <a:cs typeface="Arial"/>
              </a:rPr>
              <a:t> (MLM) </a:t>
            </a:r>
          </a:p>
          <a:p>
            <a:pPr marR="1499171" indent="12700">
              <a:lnSpc>
                <a:spcPct val="113199"/>
              </a:lnSpc>
              <a:spcBef>
                <a:spcPts val="100"/>
              </a:spcBef>
              <a:buClr>
                <a:schemeClr val="accent6"/>
              </a:buClr>
              <a:buFont typeface="Arial" panose="020B0604020202020204" pitchFamily="34" charset="0"/>
              <a:buChar char="•"/>
            </a:pPr>
            <a:r>
              <a:rPr lang="de-DE" sz="1000" spc="-5">
                <a:latin typeface="Arial"/>
                <a:cs typeface="Arial"/>
              </a:rPr>
              <a:t>  The </a:t>
            </a:r>
            <a:r>
              <a:rPr lang="de-DE" sz="1000" spc="-5" err="1">
                <a:latin typeface="Arial"/>
                <a:cs typeface="Arial"/>
              </a:rPr>
              <a:t>WikiTableQuestions</a:t>
            </a:r>
            <a:r>
              <a:rPr lang="de-DE" sz="1000" spc="-5">
                <a:latin typeface="Arial"/>
                <a:cs typeface="Arial"/>
              </a:rPr>
              <a:t>(WTQ) </a:t>
            </a:r>
            <a:r>
              <a:rPr lang="de-DE" sz="1000" spc="-5" err="1">
                <a:latin typeface="Arial"/>
                <a:cs typeface="Arial"/>
              </a:rPr>
              <a:t>dataset</a:t>
            </a:r>
            <a:r>
              <a:rPr lang="de-DE" sz="1000" spc="-5">
                <a:latin typeface="Arial"/>
                <a:cs typeface="Arial"/>
              </a:rPr>
              <a:t> </a:t>
            </a:r>
            <a:r>
              <a:rPr lang="de-DE" sz="1000" spc="-5" err="1">
                <a:latin typeface="Arial"/>
                <a:cs typeface="Arial"/>
              </a:rPr>
              <a:t>is</a:t>
            </a:r>
            <a:r>
              <a:rPr lang="de-DE" sz="1000" spc="-5">
                <a:latin typeface="Arial"/>
                <a:cs typeface="Arial"/>
              </a:rPr>
              <a:t> </a:t>
            </a:r>
            <a:r>
              <a:rPr lang="de-DE" sz="1000" spc="-5" err="1">
                <a:latin typeface="Arial"/>
                <a:cs typeface="Arial"/>
              </a:rPr>
              <a:t>for</a:t>
            </a:r>
            <a:r>
              <a:rPr lang="de-DE" sz="1000" spc="-5">
                <a:latin typeface="Arial"/>
                <a:cs typeface="Arial"/>
              </a:rPr>
              <a:t> </a:t>
            </a:r>
            <a:r>
              <a:rPr lang="de-DE" sz="1000" spc="-5" err="1">
                <a:latin typeface="Arial"/>
                <a:cs typeface="Arial"/>
              </a:rPr>
              <a:t>the</a:t>
            </a:r>
            <a:r>
              <a:rPr lang="de-DE" sz="1000" spc="-5">
                <a:latin typeface="Arial"/>
                <a:cs typeface="Arial"/>
              </a:rPr>
              <a:t> </a:t>
            </a:r>
            <a:r>
              <a:rPr lang="de-DE" sz="1000" spc="-5" err="1">
                <a:latin typeface="Arial"/>
                <a:cs typeface="Arial"/>
              </a:rPr>
              <a:t>task</a:t>
            </a:r>
            <a:r>
              <a:rPr lang="de-DE" sz="1000" spc="-5">
                <a:latin typeface="Arial"/>
                <a:cs typeface="Arial"/>
              </a:rPr>
              <a:t> </a:t>
            </a:r>
            <a:r>
              <a:rPr lang="de-DE" sz="1000" spc="-5" err="1">
                <a:latin typeface="Arial"/>
                <a:cs typeface="Arial"/>
              </a:rPr>
              <a:t>of</a:t>
            </a:r>
            <a:r>
              <a:rPr lang="de-DE" sz="1000" spc="-5">
                <a:latin typeface="Arial"/>
                <a:cs typeface="Arial"/>
              </a:rPr>
              <a:t> </a:t>
            </a:r>
            <a:r>
              <a:rPr lang="de-DE" sz="1000" spc="-5" err="1">
                <a:latin typeface="Arial"/>
                <a:cs typeface="Arial"/>
              </a:rPr>
              <a:t>question</a:t>
            </a:r>
            <a:r>
              <a:rPr lang="de-DE" sz="1000" spc="-5">
                <a:latin typeface="Arial"/>
                <a:cs typeface="Arial"/>
              </a:rPr>
              <a:t> </a:t>
            </a:r>
            <a:r>
              <a:rPr lang="de-DE" sz="1000" spc="-5" err="1">
                <a:latin typeface="Arial"/>
                <a:cs typeface="Arial"/>
              </a:rPr>
              <a:t>answering</a:t>
            </a:r>
            <a:r>
              <a:rPr lang="de-DE" sz="1000" spc="-5">
                <a:latin typeface="Arial"/>
                <a:cs typeface="Arial"/>
              </a:rPr>
              <a:t> on semi-</a:t>
            </a:r>
            <a:r>
              <a:rPr lang="de-DE" sz="1000" spc="-5" err="1">
                <a:latin typeface="Arial"/>
                <a:cs typeface="Arial"/>
              </a:rPr>
              <a:t>structured</a:t>
            </a:r>
            <a:r>
              <a:rPr lang="de-DE" sz="1000" spc="-5">
                <a:latin typeface="Arial"/>
                <a:cs typeface="Arial"/>
              </a:rPr>
              <a:t> HTML </a:t>
            </a:r>
            <a:r>
              <a:rPr lang="de-DE" sz="1000" spc="-5" err="1">
                <a:latin typeface="Arial"/>
                <a:cs typeface="Arial"/>
              </a:rPr>
              <a:t>tables</a:t>
            </a:r>
            <a:r>
              <a:rPr lang="de-DE" sz="1000" spc="-5">
                <a:latin typeface="Arial"/>
                <a:cs typeface="Arial"/>
              </a:rPr>
              <a:t> </a:t>
            </a:r>
            <a:r>
              <a:rPr lang="de-DE" sz="1000" spc="-5" err="1">
                <a:latin typeface="Arial"/>
                <a:cs typeface="Arial"/>
              </a:rPr>
              <a:t>as</a:t>
            </a:r>
            <a:r>
              <a:rPr lang="de-DE" sz="1000" spc="-5">
                <a:latin typeface="Arial"/>
                <a:cs typeface="Arial"/>
              </a:rPr>
              <a:t> </a:t>
            </a:r>
            <a:r>
              <a:rPr lang="de-DE" sz="1000" spc="-5" err="1">
                <a:latin typeface="Arial"/>
                <a:cs typeface="Arial"/>
              </a:rPr>
              <a:t>presented</a:t>
            </a:r>
            <a:r>
              <a:rPr lang="de-DE" sz="1000" spc="-5">
                <a:latin typeface="Arial"/>
                <a:cs typeface="Arial"/>
              </a:rPr>
              <a:t> in </a:t>
            </a:r>
            <a:r>
              <a:rPr lang="de-DE" sz="1000" spc="-5" err="1">
                <a:latin typeface="Arial"/>
                <a:cs typeface="Arial"/>
              </a:rPr>
              <a:t>the</a:t>
            </a:r>
            <a:r>
              <a:rPr lang="de-DE" sz="1000" spc="-5">
                <a:latin typeface="Arial"/>
                <a:cs typeface="Arial"/>
              </a:rPr>
              <a:t> </a:t>
            </a:r>
            <a:r>
              <a:rPr lang="de-DE" sz="1000" spc="-5" err="1">
                <a:latin typeface="Arial"/>
                <a:cs typeface="Arial"/>
              </a:rPr>
              <a:t>paper</a:t>
            </a:r>
            <a:endParaRPr lang="de-DE" sz="10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endParaRPr lang="en-IN" sz="800" spc="-5">
              <a:latin typeface="Arial"/>
              <a:cs typeface="Arial"/>
            </a:endParaRPr>
          </a:p>
          <a:p>
            <a:pPr marR="1499171" lvl="0" indent="12700">
              <a:lnSpc>
                <a:spcPct val="113199"/>
              </a:lnSpc>
              <a:spcBef>
                <a:spcPts val="100"/>
              </a:spcBef>
              <a:buClr>
                <a:schemeClr val="accent6"/>
              </a:buClr>
              <a:buFont typeface="Arial" panose="020B0604020202020204" pitchFamily="34" charset="0"/>
              <a:buChar char="•"/>
            </a:pPr>
            <a:endParaRPr lang="de-DE" sz="1000" spc="-5">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23</a:t>
            </a:fld>
            <a:r>
              <a:rPr lang="en-IN" spc="-5" dirty="0"/>
              <a:t>/33</a:t>
            </a:r>
          </a:p>
        </p:txBody>
      </p:sp>
      <p:pic>
        <p:nvPicPr>
          <p:cNvPr id="9" name="Picture 8">
            <a:extLst>
              <a:ext uri="{FF2B5EF4-FFF2-40B4-BE49-F238E27FC236}">
                <a16:creationId xmlns:a16="http://schemas.microsoft.com/office/drawing/2014/main" id="{88A15943-962F-2748-A9FA-CB7F90568D07}"/>
              </a:ext>
            </a:extLst>
          </p:cNvPr>
          <p:cNvPicPr>
            <a:picLocks noChangeAspect="1"/>
          </p:cNvPicPr>
          <p:nvPr/>
        </p:nvPicPr>
        <p:blipFill>
          <a:blip r:embed="rId3"/>
          <a:stretch>
            <a:fillRect/>
          </a:stretch>
        </p:blipFill>
        <p:spPr>
          <a:xfrm>
            <a:off x="165065" y="1678218"/>
            <a:ext cx="5748390" cy="1056000"/>
          </a:xfrm>
          <a:prstGeom prst="rect">
            <a:avLst/>
          </a:prstGeom>
        </p:spPr>
      </p:pic>
      <p:sp>
        <p:nvSpPr>
          <p:cNvPr id="8" name="Footer Placeholder 3">
            <a:extLst>
              <a:ext uri="{FF2B5EF4-FFF2-40B4-BE49-F238E27FC236}">
                <a16:creationId xmlns:a16="http://schemas.microsoft.com/office/drawing/2014/main" id="{D95CD72F-E553-4E3A-B94B-D6D6FFF0BE83}"/>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10" name="Date Placeholder 1">
            <a:extLst>
              <a:ext uri="{FF2B5EF4-FFF2-40B4-BE49-F238E27FC236}">
                <a16:creationId xmlns:a16="http://schemas.microsoft.com/office/drawing/2014/main" id="{0938C91C-F90F-454B-8FE4-F2170B8CF5B7}"/>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pic>
        <p:nvPicPr>
          <p:cNvPr id="7" name="Picture 6" descr="Text&#10;&#10;Description automatically generated">
            <a:extLst>
              <a:ext uri="{FF2B5EF4-FFF2-40B4-BE49-F238E27FC236}">
                <a16:creationId xmlns:a16="http://schemas.microsoft.com/office/drawing/2014/main" id="{C5A5263F-E0D2-6C4C-ADD9-0ED2F6C09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0975"/>
            <a:ext cx="3588345" cy="571848"/>
          </a:xfrm>
          <a:prstGeom prst="rect">
            <a:avLst/>
          </a:prstGeom>
        </p:spPr>
      </p:pic>
    </p:spTree>
    <p:extLst>
      <p:ext uri="{BB962C8B-B14F-4D97-AF65-F5344CB8AC3E}">
        <p14:creationId xmlns:p14="http://schemas.microsoft.com/office/powerpoint/2010/main" val="44148156"/>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3765563" cy="232756"/>
          </a:xfrm>
          <a:prstGeom prst="rect">
            <a:avLst/>
          </a:prstGeom>
        </p:spPr>
        <p:txBody>
          <a:bodyPr vert="horz" wrap="square" lIns="0" tIns="17145" rIns="0" bIns="0" rtlCol="0">
            <a:spAutoFit/>
          </a:bodyPr>
          <a:lstStyle/>
          <a:p>
            <a:pPr marL="12700">
              <a:spcBef>
                <a:spcPts val="135"/>
              </a:spcBef>
            </a:pPr>
            <a:r>
              <a:rPr lang="de-DE" spc="15"/>
              <a:t>Roberta Base Squad2 Model</a:t>
            </a:r>
            <a:endParaRPr spc="10"/>
          </a:p>
        </p:txBody>
      </p:sp>
      <p:sp>
        <p:nvSpPr>
          <p:cNvPr id="11" name="object 11"/>
          <p:cNvSpPr txBox="1"/>
          <p:nvPr/>
        </p:nvSpPr>
        <p:spPr>
          <a:xfrm>
            <a:off x="342275" y="739775"/>
            <a:ext cx="5934700" cy="324384"/>
          </a:xfrm>
          <a:prstGeom prst="rect">
            <a:avLst/>
          </a:prstGeom>
        </p:spPr>
        <p:txBody>
          <a:bodyPr vert="horz" wrap="square" lIns="0" tIns="12700" rIns="0" bIns="0" rtlCol="0">
            <a:spAutoFit/>
          </a:bodyPr>
          <a:lstStyle/>
          <a:p>
            <a:pPr marR="1499171">
              <a:lnSpc>
                <a:spcPct val="113199"/>
              </a:lnSpc>
              <a:spcBef>
                <a:spcPts val="100"/>
              </a:spcBef>
              <a:buClr>
                <a:schemeClr val="accent6"/>
              </a:buClr>
            </a:pPr>
            <a:endParaRPr lang="en-IN" sz="800" spc="-5">
              <a:latin typeface="Arial"/>
              <a:cs typeface="Arial"/>
            </a:endParaRPr>
          </a:p>
          <a:p>
            <a:pPr marR="1499171" lvl="0" indent="12700">
              <a:lnSpc>
                <a:spcPct val="113199"/>
              </a:lnSpc>
              <a:spcBef>
                <a:spcPts val="100"/>
              </a:spcBef>
              <a:buClr>
                <a:schemeClr val="accent6"/>
              </a:buClr>
              <a:buFont typeface="Arial" panose="020B0604020202020204" pitchFamily="34" charset="0"/>
              <a:buChar char="•"/>
            </a:pPr>
            <a:endParaRPr lang="de-DE" sz="1000" spc="-5">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24</a:t>
            </a:fld>
            <a:r>
              <a:rPr lang="en-IN" spc="-5" dirty="0"/>
              <a:t>/33</a:t>
            </a:r>
          </a:p>
        </p:txBody>
      </p:sp>
      <p:sp>
        <p:nvSpPr>
          <p:cNvPr id="8" name="Footer Placeholder 3">
            <a:extLst>
              <a:ext uri="{FF2B5EF4-FFF2-40B4-BE49-F238E27FC236}">
                <a16:creationId xmlns:a16="http://schemas.microsoft.com/office/drawing/2014/main" id="{5E5BA59C-30C9-4459-A15C-9C5525F7EC1E}"/>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CFC67696-B87D-4425-BCBB-121F1C9C8C21}"/>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04DD14F9-A0B4-7842-9442-A879A8D52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265"/>
            <a:ext cx="6153150" cy="2348219"/>
          </a:xfrm>
          <a:prstGeom prst="rect">
            <a:avLst/>
          </a:prstGeom>
        </p:spPr>
      </p:pic>
    </p:spTree>
    <p:extLst>
      <p:ext uri="{BB962C8B-B14F-4D97-AF65-F5344CB8AC3E}">
        <p14:creationId xmlns:p14="http://schemas.microsoft.com/office/powerpoint/2010/main" val="765324742"/>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3765563" cy="232756"/>
          </a:xfrm>
          <a:prstGeom prst="rect">
            <a:avLst/>
          </a:prstGeom>
        </p:spPr>
        <p:txBody>
          <a:bodyPr vert="horz" wrap="square" lIns="0" tIns="17145" rIns="0" bIns="0" rtlCol="0">
            <a:spAutoFit/>
          </a:bodyPr>
          <a:lstStyle/>
          <a:p>
            <a:pPr marL="12700">
              <a:spcBef>
                <a:spcPts val="135"/>
              </a:spcBef>
            </a:pPr>
            <a:r>
              <a:rPr lang="de-DE" spc="15"/>
              <a:t>Manual Approach </a:t>
            </a:r>
            <a:endParaRPr spc="10"/>
          </a:p>
        </p:txBody>
      </p:sp>
      <p:sp>
        <p:nvSpPr>
          <p:cNvPr id="11" name="object 11"/>
          <p:cNvSpPr txBox="1"/>
          <p:nvPr/>
        </p:nvSpPr>
        <p:spPr>
          <a:xfrm>
            <a:off x="301612" y="739775"/>
            <a:ext cx="3994163" cy="1419043"/>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de-DE" sz="1000" spc="-5">
                <a:latin typeface="Arial"/>
                <a:cs typeface="Arial"/>
              </a:rPr>
              <a:t>  Read all </a:t>
            </a:r>
            <a:r>
              <a:rPr lang="de-DE" sz="1000" spc="-5" err="1">
                <a:latin typeface="Arial"/>
                <a:cs typeface="Arial"/>
              </a:rPr>
              <a:t>CSV’s</a:t>
            </a:r>
            <a:endParaRPr lang="de-DE" sz="10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de-DE" sz="1000" spc="-5">
                <a:latin typeface="Arial"/>
                <a:cs typeface="Arial"/>
              </a:rPr>
              <a:t>  </a:t>
            </a:r>
            <a:r>
              <a:rPr lang="de-DE" sz="1000" spc="-5" err="1">
                <a:latin typeface="Arial"/>
                <a:cs typeface="Arial"/>
              </a:rPr>
              <a:t>For</a:t>
            </a:r>
            <a:r>
              <a:rPr lang="de-DE" sz="1000" spc="-5">
                <a:latin typeface="Arial"/>
                <a:cs typeface="Arial"/>
              </a:rPr>
              <a:t> 2019 &amp; 2020 separate </a:t>
            </a:r>
            <a:r>
              <a:rPr lang="de-DE" sz="1000" spc="-5" err="1">
                <a:latin typeface="Arial"/>
                <a:cs typeface="Arial"/>
              </a:rPr>
              <a:t>the</a:t>
            </a:r>
            <a:r>
              <a:rPr lang="de-DE" sz="1000" spc="-5">
                <a:latin typeface="Arial"/>
                <a:cs typeface="Arial"/>
              </a:rPr>
              <a:t>        </a:t>
            </a:r>
            <a:r>
              <a:rPr lang="de-DE" sz="1000" spc="-5" err="1">
                <a:latin typeface="Arial"/>
                <a:cs typeface="Arial"/>
              </a:rPr>
              <a:t>columns</a:t>
            </a:r>
            <a:r>
              <a:rPr lang="de-DE" sz="1000" spc="-5">
                <a:latin typeface="Arial"/>
                <a:cs typeface="Arial"/>
              </a:rPr>
              <a:t> </a:t>
            </a:r>
            <a:r>
              <a:rPr lang="de-DE" sz="1000" spc="-5" err="1">
                <a:latin typeface="Arial"/>
                <a:cs typeface="Arial"/>
              </a:rPr>
              <a:t>and</a:t>
            </a:r>
            <a:r>
              <a:rPr lang="de-DE" sz="1000" spc="-5">
                <a:latin typeface="Arial"/>
                <a:cs typeface="Arial"/>
              </a:rPr>
              <a:t> </a:t>
            </a:r>
            <a:r>
              <a:rPr lang="de-DE" sz="1000" spc="-5" err="1">
                <a:latin typeface="Arial"/>
                <a:cs typeface="Arial"/>
              </a:rPr>
              <a:t>rows</a:t>
            </a:r>
            <a:r>
              <a:rPr lang="de-DE" sz="1000" spc="-5">
                <a:latin typeface="Arial"/>
                <a:cs typeface="Arial"/>
              </a:rPr>
              <a:t> </a:t>
            </a:r>
            <a:r>
              <a:rPr lang="de-DE" sz="1000" spc="-5" err="1">
                <a:latin typeface="Arial"/>
                <a:cs typeface="Arial"/>
              </a:rPr>
              <a:t>that</a:t>
            </a:r>
            <a:r>
              <a:rPr lang="de-DE" sz="1000" spc="-5">
                <a:latin typeface="Arial"/>
                <a:cs typeface="Arial"/>
              </a:rPr>
              <a:t> </a:t>
            </a:r>
            <a:r>
              <a:rPr lang="de-DE" sz="1000" spc="-5" err="1">
                <a:latin typeface="Arial"/>
                <a:cs typeface="Arial"/>
              </a:rPr>
              <a:t>contains</a:t>
            </a:r>
            <a:r>
              <a:rPr lang="de-DE" sz="1000" spc="-5">
                <a:latin typeface="Arial"/>
                <a:cs typeface="Arial"/>
              </a:rPr>
              <a:t> </a:t>
            </a:r>
            <a:r>
              <a:rPr lang="de-DE" sz="1000" spc="-5" err="1">
                <a:latin typeface="Arial"/>
                <a:cs typeface="Arial"/>
              </a:rPr>
              <a:t>Scope</a:t>
            </a:r>
            <a:r>
              <a:rPr lang="de-DE" sz="1000" spc="-5">
                <a:latin typeface="Arial"/>
                <a:cs typeface="Arial"/>
              </a:rPr>
              <a:t> 1 </a:t>
            </a:r>
            <a:r>
              <a:rPr lang="de-DE" sz="1000" spc="-5" err="1">
                <a:latin typeface="Arial"/>
                <a:cs typeface="Arial"/>
              </a:rPr>
              <a:t>and</a:t>
            </a:r>
            <a:r>
              <a:rPr lang="de-DE" sz="1000" spc="-5">
                <a:latin typeface="Arial"/>
                <a:cs typeface="Arial"/>
              </a:rPr>
              <a:t>      </a:t>
            </a:r>
            <a:r>
              <a:rPr lang="de-DE" sz="1000" spc="-5" err="1">
                <a:latin typeface="Arial"/>
                <a:cs typeface="Arial"/>
              </a:rPr>
              <a:t>Scope</a:t>
            </a:r>
            <a:r>
              <a:rPr lang="de-DE" sz="1000" spc="-5">
                <a:latin typeface="Arial"/>
                <a:cs typeface="Arial"/>
              </a:rPr>
              <a:t> 2 &amp; </a:t>
            </a:r>
            <a:r>
              <a:rPr lang="de-DE" sz="1000" spc="-5" err="1">
                <a:latin typeface="Arial"/>
                <a:cs typeface="Arial"/>
              </a:rPr>
              <a:t>store</a:t>
            </a:r>
            <a:r>
              <a:rPr lang="de-DE" sz="1000" spc="-5">
                <a:latin typeface="Arial"/>
                <a:cs typeface="Arial"/>
              </a:rPr>
              <a:t> in different </a:t>
            </a:r>
            <a:r>
              <a:rPr lang="de-DE" sz="1000" spc="-5" err="1">
                <a:latin typeface="Arial"/>
                <a:cs typeface="Arial"/>
              </a:rPr>
              <a:t>datasets</a:t>
            </a:r>
            <a:endParaRPr lang="de-DE" sz="10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de-DE" sz="1000" spc="-5">
                <a:latin typeface="Arial"/>
                <a:cs typeface="Arial"/>
              </a:rPr>
              <a:t>  Combine all </a:t>
            </a:r>
            <a:r>
              <a:rPr lang="de-DE" sz="1000" spc="-5" err="1">
                <a:latin typeface="Arial"/>
                <a:cs typeface="Arial"/>
              </a:rPr>
              <a:t>datasets</a:t>
            </a:r>
            <a:endParaRPr lang="de-DE" sz="10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de-DE" sz="1000" spc="-5">
                <a:latin typeface="Arial"/>
                <a:cs typeface="Arial"/>
              </a:rPr>
              <a:t>  </a:t>
            </a:r>
            <a:r>
              <a:rPr lang="de-DE" sz="1000" spc="-5" err="1">
                <a:latin typeface="Arial"/>
                <a:cs typeface="Arial"/>
              </a:rPr>
              <a:t>Some</a:t>
            </a:r>
            <a:r>
              <a:rPr lang="de-DE" sz="1000" spc="-5">
                <a:latin typeface="Arial"/>
                <a:cs typeface="Arial"/>
              </a:rPr>
              <a:t> </a:t>
            </a:r>
            <a:r>
              <a:rPr lang="de-DE" sz="1000" spc="-5" err="1">
                <a:latin typeface="Arial"/>
                <a:cs typeface="Arial"/>
              </a:rPr>
              <a:t>cleaning</a:t>
            </a:r>
            <a:r>
              <a:rPr lang="de-DE" sz="1000" spc="-5">
                <a:latin typeface="Arial"/>
                <a:cs typeface="Arial"/>
              </a:rPr>
              <a:t> </a:t>
            </a:r>
            <a:r>
              <a:rPr lang="de-DE" sz="1000" spc="-5" err="1">
                <a:latin typeface="Arial"/>
                <a:cs typeface="Arial"/>
              </a:rPr>
              <a:t>and</a:t>
            </a:r>
            <a:r>
              <a:rPr lang="de-DE" sz="1000" spc="-5">
                <a:latin typeface="Arial"/>
                <a:cs typeface="Arial"/>
              </a:rPr>
              <a:t> </a:t>
            </a:r>
            <a:r>
              <a:rPr lang="de-DE" sz="1000" spc="-5" err="1">
                <a:latin typeface="Arial"/>
                <a:cs typeface="Arial"/>
              </a:rPr>
              <a:t>export</a:t>
            </a:r>
            <a:r>
              <a:rPr lang="de-DE" sz="1000" spc="-5">
                <a:latin typeface="Arial"/>
                <a:cs typeface="Arial"/>
              </a:rPr>
              <a:t>  </a:t>
            </a:r>
            <a:r>
              <a:rPr lang="de-DE" sz="1000" spc="-5" err="1">
                <a:latin typeface="Arial"/>
                <a:cs typeface="Arial"/>
              </a:rPr>
              <a:t>dataset</a:t>
            </a:r>
            <a:r>
              <a:rPr lang="de-DE" sz="1000" spc="-5">
                <a:latin typeface="Arial"/>
                <a:cs typeface="Arial"/>
              </a:rPr>
              <a:t> </a:t>
            </a:r>
            <a:r>
              <a:rPr lang="de-DE" sz="1000" spc="-5" err="1">
                <a:latin typeface="Arial"/>
                <a:cs typeface="Arial"/>
              </a:rPr>
              <a:t>to</a:t>
            </a:r>
            <a:r>
              <a:rPr lang="de-DE" sz="1000" spc="-5">
                <a:latin typeface="Arial"/>
                <a:cs typeface="Arial"/>
              </a:rPr>
              <a:t> CSV</a:t>
            </a:r>
          </a:p>
          <a:p>
            <a:pPr marR="1499171" indent="12700">
              <a:lnSpc>
                <a:spcPct val="113199"/>
              </a:lnSpc>
              <a:spcBef>
                <a:spcPts val="100"/>
              </a:spcBef>
              <a:buClr>
                <a:schemeClr val="accent6"/>
              </a:buClr>
              <a:buFont typeface="Arial" panose="020B0604020202020204" pitchFamily="34" charset="0"/>
              <a:buChar char="•"/>
            </a:pPr>
            <a:endParaRPr lang="en-IN" sz="800" spc="-5">
              <a:latin typeface="Arial"/>
              <a:cs typeface="Arial"/>
            </a:endParaRPr>
          </a:p>
          <a:p>
            <a:pPr marR="1499171" lvl="0" indent="12700">
              <a:lnSpc>
                <a:spcPct val="113199"/>
              </a:lnSpc>
              <a:spcBef>
                <a:spcPts val="100"/>
              </a:spcBef>
              <a:buClr>
                <a:schemeClr val="accent6"/>
              </a:buClr>
              <a:buFont typeface="Arial" panose="020B0604020202020204" pitchFamily="34" charset="0"/>
              <a:buChar char="•"/>
            </a:pPr>
            <a:endParaRPr lang="de-DE" sz="1000" spc="-5">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25</a:t>
            </a:fld>
            <a:r>
              <a:rPr lang="en-IN" spc="-5" dirty="0"/>
              <a:t>/33</a:t>
            </a:r>
          </a:p>
        </p:txBody>
      </p:sp>
      <p:pic>
        <p:nvPicPr>
          <p:cNvPr id="7" name="Picture 6" descr="Table&#10;&#10;Description automatically generated">
            <a:extLst>
              <a:ext uri="{FF2B5EF4-FFF2-40B4-BE49-F238E27FC236}">
                <a16:creationId xmlns:a16="http://schemas.microsoft.com/office/drawing/2014/main" id="{6703050D-1469-9B49-82F7-00932FB274E9}"/>
              </a:ext>
            </a:extLst>
          </p:cNvPr>
          <p:cNvPicPr>
            <a:picLocks noChangeAspect="1"/>
          </p:cNvPicPr>
          <p:nvPr/>
        </p:nvPicPr>
        <p:blipFill>
          <a:blip r:embed="rId3"/>
          <a:stretch>
            <a:fillRect/>
          </a:stretch>
        </p:blipFill>
        <p:spPr>
          <a:xfrm>
            <a:off x="2802397" y="480590"/>
            <a:ext cx="3066718" cy="2736096"/>
          </a:xfrm>
          <a:prstGeom prst="rect">
            <a:avLst/>
          </a:prstGeom>
        </p:spPr>
      </p:pic>
      <p:sp>
        <p:nvSpPr>
          <p:cNvPr id="8" name="Footer Placeholder 3">
            <a:extLst>
              <a:ext uri="{FF2B5EF4-FFF2-40B4-BE49-F238E27FC236}">
                <a16:creationId xmlns:a16="http://schemas.microsoft.com/office/drawing/2014/main" id="{C745872D-1016-4A79-AA22-70E3BA028CDF}"/>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846B2142-587F-4C43-B341-DA8E8193521B}"/>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4286750457"/>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393963" cy="232756"/>
          </a:xfrm>
          <a:prstGeom prst="rect">
            <a:avLst/>
          </a:prstGeom>
        </p:spPr>
        <p:txBody>
          <a:bodyPr vert="horz" wrap="square" lIns="0" tIns="17145" rIns="0" bIns="0" rtlCol="0">
            <a:spAutoFit/>
          </a:bodyPr>
          <a:lstStyle/>
          <a:p>
            <a:pPr marL="12700">
              <a:spcBef>
                <a:spcPts val="135"/>
              </a:spcBef>
            </a:pPr>
            <a:r>
              <a:rPr lang="de-DE" spc="15" err="1"/>
              <a:t>Results</a:t>
            </a:r>
            <a:endParaRPr spc="10"/>
          </a:p>
        </p:txBody>
      </p:sp>
      <p:sp>
        <p:nvSpPr>
          <p:cNvPr id="11" name="object 11"/>
          <p:cNvSpPr txBox="1"/>
          <p:nvPr/>
        </p:nvSpPr>
        <p:spPr>
          <a:xfrm>
            <a:off x="301612" y="669059"/>
            <a:ext cx="6508763" cy="2133405"/>
          </a:xfrm>
          <a:prstGeom prst="rect">
            <a:avLst/>
          </a:prstGeom>
        </p:spPr>
        <p:txBody>
          <a:bodyPr vert="horz" wrap="square" lIns="0" tIns="12700" rIns="0" bIns="0" rtlCol="0">
            <a:spAutoFit/>
          </a:bodyPr>
          <a:lstStyle/>
          <a:p>
            <a:pPr marR="1499171" indent="12700">
              <a:lnSpc>
                <a:spcPct val="113199"/>
              </a:lnSpc>
              <a:spcBef>
                <a:spcPts val="100"/>
              </a:spcBef>
              <a:buClr>
                <a:schemeClr val="accent6"/>
              </a:buClr>
              <a:buFont typeface="Arial" panose="020B0604020202020204" pitchFamily="34" charset="0"/>
              <a:buChar char="•"/>
            </a:pPr>
            <a:r>
              <a:rPr lang="en-IN" sz="1000" spc="-5">
                <a:latin typeface="Arial"/>
                <a:cs typeface="Arial"/>
              </a:rPr>
              <a:t> Out of the 71 pdf’s processed (64 containing values in tables), in 36 pdf’s correct tables were detected, cleaned and value was extracted successfully with minor tweaking. ( just breaking the barrier of 50%).</a:t>
            </a:r>
          </a:p>
          <a:p>
            <a:pPr marR="1499171" indent="12700">
              <a:lnSpc>
                <a:spcPct val="113199"/>
              </a:lnSpc>
              <a:spcBef>
                <a:spcPts val="100"/>
              </a:spcBef>
              <a:buClr>
                <a:schemeClr val="accent6"/>
              </a:buClr>
              <a:buFont typeface="Arial" panose="020B0604020202020204" pitchFamily="34" charset="0"/>
              <a:buChar char="•"/>
            </a:pPr>
            <a:endParaRPr lang="en-IN" sz="10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1000" spc="-5">
                <a:latin typeface="Arial"/>
                <a:cs typeface="Arial"/>
              </a:rPr>
              <a:t> The approach required lot of tweaking and it may be possible that unknowingly it is catering to the pdf’s we processed.</a:t>
            </a:r>
          </a:p>
          <a:p>
            <a:pPr marR="1499171" indent="12700">
              <a:lnSpc>
                <a:spcPct val="113199"/>
              </a:lnSpc>
              <a:spcBef>
                <a:spcPts val="100"/>
              </a:spcBef>
              <a:buClr>
                <a:schemeClr val="accent6"/>
              </a:buClr>
              <a:buFont typeface="Arial" panose="020B0604020202020204" pitchFamily="34" charset="0"/>
              <a:buChar char="•"/>
            </a:pPr>
            <a:endParaRPr lang="en-IN" sz="1000" spc="-5">
              <a:latin typeface="Arial"/>
              <a:cs typeface="Arial"/>
            </a:endParaRPr>
          </a:p>
          <a:p>
            <a:pPr marR="1499171" indent="12700">
              <a:lnSpc>
                <a:spcPct val="113199"/>
              </a:lnSpc>
              <a:spcBef>
                <a:spcPts val="100"/>
              </a:spcBef>
              <a:buClr>
                <a:schemeClr val="accent6"/>
              </a:buClr>
              <a:buFont typeface="Arial" panose="020B0604020202020204" pitchFamily="34" charset="0"/>
              <a:buChar char="•"/>
            </a:pPr>
            <a:r>
              <a:rPr lang="en-IN" sz="1000" spc="-5">
                <a:latin typeface="Arial"/>
                <a:cs typeface="Arial"/>
              </a:rPr>
              <a:t> But with certainty, it can be said that if the table is present in full page or half the page. It would be successfully cleaned of the extra texts and the right value would be extracted in less amount of time then the regular extraction of table using Camelot/Tabula and then manual cleaning.</a:t>
            </a:r>
            <a:endParaRPr lang="en-IN" sz="900">
              <a:latin typeface="Arial"/>
              <a:cs typeface="Arial"/>
            </a:endParaRPr>
          </a:p>
          <a:p>
            <a:pPr marR="1499171">
              <a:lnSpc>
                <a:spcPct val="113199"/>
              </a:lnSpc>
              <a:spcBef>
                <a:spcPts val="100"/>
              </a:spcBef>
              <a:buClr>
                <a:schemeClr val="accent6"/>
              </a:buClr>
            </a:pPr>
            <a:endParaRPr lang="en-IN" sz="900">
              <a:latin typeface="Arial"/>
              <a:cs typeface="Arial"/>
            </a:endParaRPr>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26</a:t>
            </a:fld>
            <a:r>
              <a:rPr lang="en-IN" spc="-5" dirty="0"/>
              <a:t>/33</a:t>
            </a:r>
          </a:p>
        </p:txBody>
      </p:sp>
      <p:sp>
        <p:nvSpPr>
          <p:cNvPr id="7" name="Footer Placeholder 3">
            <a:extLst>
              <a:ext uri="{FF2B5EF4-FFF2-40B4-BE49-F238E27FC236}">
                <a16:creationId xmlns:a16="http://schemas.microsoft.com/office/drawing/2014/main" id="{58C97A48-B146-4D4E-9B9A-6C225212CADB}"/>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F83D7D1A-9860-4550-BA5C-2B542046DDBC}"/>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221409711"/>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5" y="1577975"/>
            <a:ext cx="5943600" cy="384078"/>
          </a:xfrm>
          <a:prstGeom prst="rect">
            <a:avLst/>
          </a:prstGeom>
        </p:spPr>
        <p:txBody>
          <a:bodyPr vert="horz" wrap="square" lIns="0" tIns="14604" rIns="0" bIns="0" rtlCol="0">
            <a:spAutoFit/>
          </a:bodyPr>
          <a:lstStyle/>
          <a:p>
            <a:pPr marL="12700" algn="ctr">
              <a:spcBef>
                <a:spcPts val="114"/>
              </a:spcBef>
            </a:pPr>
            <a:r>
              <a:rPr lang="en-IN" sz="2400" spc="10" dirty="0">
                <a:solidFill>
                  <a:srgbClr val="2C88CC"/>
                </a:solidFill>
                <a:latin typeface="Arial"/>
                <a:cs typeface="Arial"/>
              </a:rPr>
              <a:t>Dashboard</a:t>
            </a:r>
          </a:p>
        </p:txBody>
      </p:sp>
      <p:sp>
        <p:nvSpPr>
          <p:cNvPr id="9" name="Slide Number Placeholder 8">
            <a:extLst>
              <a:ext uri="{FF2B5EF4-FFF2-40B4-BE49-F238E27FC236}">
                <a16:creationId xmlns:a16="http://schemas.microsoft.com/office/drawing/2014/main" id="{B23CB75E-EE93-4CBD-9FE1-662259AC282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27</a:t>
            </a:fld>
            <a:r>
              <a:rPr lang="en-IN" spc="-5" dirty="0">
                <a:solidFill>
                  <a:schemeClr val="bg1"/>
                </a:solidFill>
              </a:rPr>
              <a:t>/33</a:t>
            </a:r>
          </a:p>
        </p:txBody>
      </p:sp>
      <p:sp>
        <p:nvSpPr>
          <p:cNvPr id="5" name="Footer Placeholder 3">
            <a:extLst>
              <a:ext uri="{FF2B5EF4-FFF2-40B4-BE49-F238E27FC236}">
                <a16:creationId xmlns:a16="http://schemas.microsoft.com/office/drawing/2014/main" id="{93520211-C630-4313-A8E6-93625BEA28AD}"/>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7" name="Date Placeholder 1">
            <a:extLst>
              <a:ext uri="{FF2B5EF4-FFF2-40B4-BE49-F238E27FC236}">
                <a16:creationId xmlns:a16="http://schemas.microsoft.com/office/drawing/2014/main" id="{E06B4CD3-F3B6-48F2-B7FE-9A9711EE7C39}"/>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Tree>
    <p:extLst>
      <p:ext uri="{BB962C8B-B14F-4D97-AF65-F5344CB8AC3E}">
        <p14:creationId xmlns:p14="http://schemas.microsoft.com/office/powerpoint/2010/main" val="2341685871"/>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38CC0-04CF-1642-B764-CDCA7552D74D}"/>
              </a:ext>
            </a:extLst>
          </p:cNvPr>
          <p:cNvSpPr>
            <a:spLocks noGrp="1"/>
          </p:cNvSpPr>
          <p:nvPr>
            <p:ph type="title"/>
          </p:nvPr>
        </p:nvSpPr>
        <p:spPr>
          <a:xfrm>
            <a:off x="332886" y="257320"/>
            <a:ext cx="3003686" cy="215444"/>
          </a:xfrm>
        </p:spPr>
        <p:txBody>
          <a:bodyPr/>
          <a:lstStyle/>
          <a:p>
            <a:r>
              <a:rPr lang="en-DE" dirty="0"/>
              <a:t>Data Schema</a:t>
            </a:r>
          </a:p>
        </p:txBody>
      </p:sp>
      <p:sp>
        <p:nvSpPr>
          <p:cNvPr id="4" name="Slide Number Placeholder 3">
            <a:extLst>
              <a:ext uri="{FF2B5EF4-FFF2-40B4-BE49-F238E27FC236}">
                <a16:creationId xmlns:a16="http://schemas.microsoft.com/office/drawing/2014/main" id="{BB12F569-3815-4347-A520-3EF2F2F705AE}"/>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28</a:t>
            </a:fld>
            <a:r>
              <a:rPr lang="en-IN" spc="-5" dirty="0"/>
              <a:t>/33</a:t>
            </a:r>
          </a:p>
        </p:txBody>
      </p:sp>
      <p:pic>
        <p:nvPicPr>
          <p:cNvPr id="6" name="Picture 5" descr="Graphical user interface, application, table&#10;&#10;Description automatically generated">
            <a:extLst>
              <a:ext uri="{FF2B5EF4-FFF2-40B4-BE49-F238E27FC236}">
                <a16:creationId xmlns:a16="http://schemas.microsoft.com/office/drawing/2014/main" id="{510AF3FE-B6F7-FA47-999A-8517F7F00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86" y="556654"/>
            <a:ext cx="4196781" cy="2642726"/>
          </a:xfrm>
          <a:prstGeom prst="rect">
            <a:avLst/>
          </a:prstGeom>
        </p:spPr>
      </p:pic>
      <p:sp>
        <p:nvSpPr>
          <p:cNvPr id="7" name="object 13">
            <a:extLst>
              <a:ext uri="{FF2B5EF4-FFF2-40B4-BE49-F238E27FC236}">
                <a16:creationId xmlns:a16="http://schemas.microsoft.com/office/drawing/2014/main" id="{A4C4CBB9-1EDD-4D4E-A78F-A7F57D07B7AF}"/>
              </a:ext>
            </a:extLst>
          </p:cNvPr>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8" name="Footer Placeholder 3">
            <a:extLst>
              <a:ext uri="{FF2B5EF4-FFF2-40B4-BE49-F238E27FC236}">
                <a16:creationId xmlns:a16="http://schemas.microsoft.com/office/drawing/2014/main" id="{A8FCD116-77F2-4C36-8066-3231C1A5CDA3}"/>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03AA8F3A-B110-4CD7-A954-A52DF396C405}"/>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3038890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56C538AC-7EF9-4395-93EE-6B788B329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06" y="0"/>
            <a:ext cx="4325938" cy="3460750"/>
          </a:xfrm>
          <a:prstGeom prst="rect">
            <a:avLst/>
          </a:prstGeom>
        </p:spPr>
      </p:pic>
      <p:sp>
        <p:nvSpPr>
          <p:cNvPr id="6" name="Date Placeholder 1">
            <a:extLst>
              <a:ext uri="{FF2B5EF4-FFF2-40B4-BE49-F238E27FC236}">
                <a16:creationId xmlns:a16="http://schemas.microsoft.com/office/drawing/2014/main" id="{6ED01483-B099-403F-93FC-B9144C33C340}"/>
              </a:ext>
            </a:extLst>
          </p:cNvPr>
          <p:cNvSpPr txBox="1">
            <a:spLocks/>
          </p:cNvSpPr>
          <p:nvPr/>
        </p:nvSpPr>
        <p:spPr>
          <a:xfrm>
            <a:off x="1199034" y="3353575"/>
            <a:ext cx="2435033" cy="86177"/>
          </a:xfrm>
          <a:prstGeom prst="rect">
            <a:avLst/>
          </a:prstGeom>
        </p:spPr>
        <p:txBody>
          <a:bodyPr vert="horz" wrap="square" lIns="0" tIns="0" rIns="0" bIns="0" rtlCol="0" anchor="b" anchorCtr="0">
            <a:spAutoFit/>
          </a:bodyPr>
          <a:lstStyle>
            <a:defPPr>
              <a:defRPr lang="en-US"/>
            </a:defPPr>
            <a:lvl1pPr marL="0" algn="r" defTabSz="914400" rtl="0" eaLnBrk="1" latinLnBrk="0" hangingPunct="1">
              <a:defRPr lang="de-DE" sz="500" kern="1200" smtClean="0">
                <a:solidFill>
                  <a:schemeClr val="tx1"/>
                </a:solidFill>
                <a:latin typeface="+mj-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dirty="0"/>
              <a:t>Group 1 | Project Presentation – Project HIS</a:t>
            </a:r>
          </a:p>
        </p:txBody>
      </p:sp>
      <p:sp>
        <p:nvSpPr>
          <p:cNvPr id="8" name="Footer Placeholder 7">
            <a:extLst>
              <a:ext uri="{FF2B5EF4-FFF2-40B4-BE49-F238E27FC236}">
                <a16:creationId xmlns:a16="http://schemas.microsoft.com/office/drawing/2014/main" id="{A1968A09-9BF8-4A41-A374-E2B59475A562}"/>
              </a:ext>
            </a:extLst>
          </p:cNvPr>
          <p:cNvSpPr>
            <a:spLocks noGrp="1"/>
          </p:cNvSpPr>
          <p:nvPr>
            <p:ph type="ftr" sz="quarter" idx="11"/>
          </p:nvPr>
        </p:nvSpPr>
        <p:spPr/>
        <p:txBody>
          <a:bodyPr/>
          <a:lstStyle/>
          <a:p>
            <a:pPr>
              <a:lnSpc>
                <a:spcPct val="120000"/>
              </a:lnSpc>
            </a:pPr>
            <a:r>
              <a:rPr lang="en-US">
                <a:cs typeface="Calibri" pitchFamily="34" charset="0"/>
              </a:rPr>
              <a:t>WS 2021/2022</a:t>
            </a:r>
            <a:endParaRPr lang="en-US" dirty="0">
              <a:cs typeface="Calibri" pitchFamily="34" charset="0"/>
            </a:endParaRPr>
          </a:p>
        </p:txBody>
      </p:sp>
      <p:sp>
        <p:nvSpPr>
          <p:cNvPr id="9" name="Slide Number Placeholder 8">
            <a:extLst>
              <a:ext uri="{FF2B5EF4-FFF2-40B4-BE49-F238E27FC236}">
                <a16:creationId xmlns:a16="http://schemas.microsoft.com/office/drawing/2014/main" id="{902AD595-63F3-4DB4-A1B4-68C613EE3F85}"/>
              </a:ext>
            </a:extLst>
          </p:cNvPr>
          <p:cNvSpPr>
            <a:spLocks noGrp="1"/>
          </p:cNvSpPr>
          <p:nvPr>
            <p:ph type="sldNum" sz="quarter" idx="12"/>
          </p:nvPr>
        </p:nvSpPr>
        <p:spPr/>
        <p:txBody>
          <a:bodyPr/>
          <a:lstStyle/>
          <a:p>
            <a:pPr marL="38098">
              <a:spcBef>
                <a:spcPts val="75"/>
              </a:spcBef>
            </a:pPr>
            <a:fld id="{81D60167-4931-47E6-BA6A-407CBD079E47}" type="slidenum">
              <a:rPr lang="en-IN" spc="-5" smtClean="0"/>
              <a:pPr marL="38098">
                <a:spcBef>
                  <a:spcPts val="75"/>
                </a:spcBef>
              </a:pPr>
              <a:t>29</a:t>
            </a:fld>
            <a:r>
              <a:rPr lang="en-IN" spc="-5" dirty="0"/>
              <a:t>/33</a:t>
            </a:r>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5" y="1577975"/>
            <a:ext cx="5943600" cy="384078"/>
          </a:xfrm>
          <a:prstGeom prst="rect">
            <a:avLst/>
          </a:prstGeom>
        </p:spPr>
        <p:txBody>
          <a:bodyPr vert="horz" wrap="square" lIns="0" tIns="14604" rIns="0" bIns="0" rtlCol="0">
            <a:spAutoFit/>
          </a:bodyPr>
          <a:lstStyle/>
          <a:p>
            <a:pPr marL="12700" algn="ctr">
              <a:spcBef>
                <a:spcPts val="114"/>
              </a:spcBef>
            </a:pPr>
            <a:r>
              <a:rPr lang="en-IN" sz="2400" spc="10">
                <a:solidFill>
                  <a:srgbClr val="2C88CC"/>
                </a:solidFill>
                <a:latin typeface="Arial"/>
                <a:cs typeface="Arial"/>
              </a:rPr>
              <a:t>Topic Modelling</a:t>
            </a:r>
            <a:endParaRPr lang="en-IN" sz="2400">
              <a:latin typeface="Arial"/>
              <a:cs typeface="Arial"/>
            </a:endParaRPr>
          </a:p>
        </p:txBody>
      </p:sp>
      <p:sp>
        <p:nvSpPr>
          <p:cNvPr id="9" name="Slide Number Placeholder 8">
            <a:extLst>
              <a:ext uri="{FF2B5EF4-FFF2-40B4-BE49-F238E27FC236}">
                <a16:creationId xmlns:a16="http://schemas.microsoft.com/office/drawing/2014/main" id="{B23CB75E-EE93-4CBD-9FE1-662259AC282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3</a:t>
            </a:fld>
            <a:r>
              <a:rPr lang="en-IN" spc="-5" dirty="0">
                <a:solidFill>
                  <a:schemeClr val="bg1"/>
                </a:solidFill>
              </a:rPr>
              <a:t>/33</a:t>
            </a:r>
          </a:p>
        </p:txBody>
      </p:sp>
      <p:sp>
        <p:nvSpPr>
          <p:cNvPr id="7" name="Footer Placeholder 3">
            <a:extLst>
              <a:ext uri="{FF2B5EF4-FFF2-40B4-BE49-F238E27FC236}">
                <a16:creationId xmlns:a16="http://schemas.microsoft.com/office/drawing/2014/main" id="{97C301CA-C969-48B5-8BBC-D59D76526F52}"/>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8" name="Date Placeholder 1">
            <a:extLst>
              <a:ext uri="{FF2B5EF4-FFF2-40B4-BE49-F238E27FC236}">
                <a16:creationId xmlns:a16="http://schemas.microsoft.com/office/drawing/2014/main" id="{507750FF-FA4B-4353-95E7-7789EB1113BB}"/>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Tree>
    <p:extLst>
      <p:ext uri="{BB962C8B-B14F-4D97-AF65-F5344CB8AC3E}">
        <p14:creationId xmlns:p14="http://schemas.microsoft.com/office/powerpoint/2010/main" val="2420254112"/>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5" y="1577975"/>
            <a:ext cx="5943600" cy="384078"/>
          </a:xfrm>
          <a:prstGeom prst="rect">
            <a:avLst/>
          </a:prstGeom>
        </p:spPr>
        <p:txBody>
          <a:bodyPr vert="horz" wrap="square" lIns="0" tIns="14604" rIns="0" bIns="0" rtlCol="0">
            <a:spAutoFit/>
          </a:bodyPr>
          <a:lstStyle/>
          <a:p>
            <a:pPr marL="12700" algn="ctr">
              <a:spcBef>
                <a:spcPts val="114"/>
              </a:spcBef>
            </a:pPr>
            <a:r>
              <a:rPr lang="en-IN" sz="2400" spc="10" dirty="0">
                <a:solidFill>
                  <a:srgbClr val="2C88CC"/>
                </a:solidFill>
                <a:latin typeface="Arial"/>
                <a:cs typeface="Arial"/>
              </a:rPr>
              <a:t>Conclusion</a:t>
            </a:r>
          </a:p>
        </p:txBody>
      </p:sp>
      <p:sp>
        <p:nvSpPr>
          <p:cNvPr id="9" name="Slide Number Placeholder 8">
            <a:extLst>
              <a:ext uri="{FF2B5EF4-FFF2-40B4-BE49-F238E27FC236}">
                <a16:creationId xmlns:a16="http://schemas.microsoft.com/office/drawing/2014/main" id="{B23CB75E-EE93-4CBD-9FE1-662259AC282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30</a:t>
            </a:fld>
            <a:r>
              <a:rPr lang="en-IN" spc="-5" dirty="0">
                <a:solidFill>
                  <a:schemeClr val="bg1"/>
                </a:solidFill>
              </a:rPr>
              <a:t>/33</a:t>
            </a:r>
          </a:p>
        </p:txBody>
      </p:sp>
      <p:sp>
        <p:nvSpPr>
          <p:cNvPr id="5" name="Footer Placeholder 3">
            <a:extLst>
              <a:ext uri="{FF2B5EF4-FFF2-40B4-BE49-F238E27FC236}">
                <a16:creationId xmlns:a16="http://schemas.microsoft.com/office/drawing/2014/main" id="{F42AFD9D-5E98-4E8C-B6E7-3F3DD5814BFA}"/>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7" name="Date Placeholder 1">
            <a:extLst>
              <a:ext uri="{FF2B5EF4-FFF2-40B4-BE49-F238E27FC236}">
                <a16:creationId xmlns:a16="http://schemas.microsoft.com/office/drawing/2014/main" id="{95D16474-7027-4C9A-9B4F-86882C3B2EF5}"/>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Tree>
    <p:extLst>
      <p:ext uri="{BB962C8B-B14F-4D97-AF65-F5344CB8AC3E}">
        <p14:creationId xmlns:p14="http://schemas.microsoft.com/office/powerpoint/2010/main" val="82554571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C113C-956C-C749-9102-FF6107ABF2A4}"/>
              </a:ext>
            </a:extLst>
          </p:cNvPr>
          <p:cNvSpPr>
            <a:spLocks noGrp="1"/>
          </p:cNvSpPr>
          <p:nvPr>
            <p:ph type="title"/>
          </p:nvPr>
        </p:nvSpPr>
        <p:spPr>
          <a:xfrm>
            <a:off x="418797" y="307491"/>
            <a:ext cx="3003686" cy="215444"/>
          </a:xfrm>
        </p:spPr>
        <p:txBody>
          <a:bodyPr/>
          <a:lstStyle/>
          <a:p>
            <a:r>
              <a:rPr lang="en-DE" dirty="0"/>
              <a:t>Conclusion</a:t>
            </a:r>
          </a:p>
        </p:txBody>
      </p:sp>
      <p:sp>
        <p:nvSpPr>
          <p:cNvPr id="4" name="Slide Number Placeholder 3">
            <a:extLst>
              <a:ext uri="{FF2B5EF4-FFF2-40B4-BE49-F238E27FC236}">
                <a16:creationId xmlns:a16="http://schemas.microsoft.com/office/drawing/2014/main" id="{636AEC9F-8D94-434B-9C8F-B919CCE94DEB}"/>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31</a:t>
            </a:fld>
            <a:r>
              <a:rPr lang="en-IN" spc="-5" dirty="0"/>
              <a:t>/33</a:t>
            </a:r>
          </a:p>
        </p:txBody>
      </p:sp>
      <p:pic>
        <p:nvPicPr>
          <p:cNvPr id="8" name="Picture 7" descr="Table&#10;&#10;Description automatically generated">
            <a:extLst>
              <a:ext uri="{FF2B5EF4-FFF2-40B4-BE49-F238E27FC236}">
                <a16:creationId xmlns:a16="http://schemas.microsoft.com/office/drawing/2014/main" id="{2FE39CF3-FF22-254F-AA96-D5AA0C1FC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83" y="1018506"/>
            <a:ext cx="3009900" cy="838200"/>
          </a:xfrm>
          <a:prstGeom prst="rect">
            <a:avLst/>
          </a:prstGeom>
        </p:spPr>
      </p:pic>
      <p:sp>
        <p:nvSpPr>
          <p:cNvPr id="9" name="object 13">
            <a:extLst>
              <a:ext uri="{FF2B5EF4-FFF2-40B4-BE49-F238E27FC236}">
                <a16:creationId xmlns:a16="http://schemas.microsoft.com/office/drawing/2014/main" id="{C1098BEB-EBAB-764C-B691-E4270AA6643D}"/>
              </a:ext>
            </a:extLst>
          </p:cNvPr>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6" name="Footer Placeholder 3">
            <a:extLst>
              <a:ext uri="{FF2B5EF4-FFF2-40B4-BE49-F238E27FC236}">
                <a16:creationId xmlns:a16="http://schemas.microsoft.com/office/drawing/2014/main" id="{182560DB-8B74-4434-A514-A77171A4E161}"/>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7" name="Date Placeholder 1">
            <a:extLst>
              <a:ext uri="{FF2B5EF4-FFF2-40B4-BE49-F238E27FC236}">
                <a16:creationId xmlns:a16="http://schemas.microsoft.com/office/drawing/2014/main" id="{B35B944C-B8E5-40E1-8DA0-9C86385D9D75}"/>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2329476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485" y="210312"/>
            <a:ext cx="951865" cy="232756"/>
          </a:xfrm>
          <a:prstGeom prst="rect">
            <a:avLst/>
          </a:prstGeom>
        </p:spPr>
        <p:txBody>
          <a:bodyPr vert="horz" wrap="square" lIns="0" tIns="17145" rIns="0" bIns="0" rtlCol="0">
            <a:spAutoFit/>
          </a:bodyPr>
          <a:lstStyle/>
          <a:p>
            <a:pPr marL="12700">
              <a:spcBef>
                <a:spcPts val="135"/>
              </a:spcBef>
            </a:pPr>
            <a:r>
              <a:rPr spc="10"/>
              <a:t>References</a:t>
            </a:r>
          </a:p>
        </p:txBody>
      </p:sp>
      <p:sp>
        <p:nvSpPr>
          <p:cNvPr id="12" name="object 12"/>
          <p:cNvSpPr txBox="1"/>
          <p:nvPr/>
        </p:nvSpPr>
        <p:spPr>
          <a:xfrm>
            <a:off x="232485" y="511175"/>
            <a:ext cx="5663490" cy="1734257"/>
          </a:xfrm>
          <a:prstGeom prst="rect">
            <a:avLst/>
          </a:prstGeom>
        </p:spPr>
        <p:txBody>
          <a:bodyPr vert="horz" wrap="square" lIns="0" tIns="10160" rIns="0" bIns="0" rtlCol="0">
            <a:spAutoFit/>
          </a:bodyPr>
          <a:lstStyle/>
          <a:p>
            <a:pPr marL="12700" marR="27939">
              <a:lnSpc>
                <a:spcPct val="101499"/>
              </a:lnSpc>
              <a:spcBef>
                <a:spcPts val="80"/>
              </a:spcBef>
            </a:pPr>
            <a:r>
              <a:rPr lang="en-IN" sz="800" dirty="0">
                <a:solidFill>
                  <a:schemeClr val="accent1"/>
                </a:solidFill>
                <a:latin typeface="Arial" panose="020B0604020202020204" pitchFamily="34" charset="0"/>
                <a:cs typeface="Arial" panose="020B0604020202020204" pitchFamily="34" charset="0"/>
              </a:rPr>
              <a:t>[1] D. Prasad, A. </a:t>
            </a:r>
            <a:r>
              <a:rPr lang="en-IN" sz="800" dirty="0" err="1">
                <a:solidFill>
                  <a:schemeClr val="accent1"/>
                </a:solidFill>
                <a:latin typeface="Arial" panose="020B0604020202020204" pitchFamily="34" charset="0"/>
                <a:cs typeface="Arial" panose="020B0604020202020204" pitchFamily="34" charset="0"/>
              </a:rPr>
              <a:t>Gadpal</a:t>
            </a:r>
            <a:r>
              <a:rPr lang="en-IN" sz="800" dirty="0">
                <a:solidFill>
                  <a:schemeClr val="accent1"/>
                </a:solidFill>
                <a:latin typeface="Arial" panose="020B0604020202020204" pitchFamily="34" charset="0"/>
                <a:cs typeface="Arial" panose="020B0604020202020204" pitchFamily="34" charset="0"/>
              </a:rPr>
              <a:t>, K. </a:t>
            </a:r>
            <a:r>
              <a:rPr lang="en-IN" sz="800" dirty="0" err="1">
                <a:solidFill>
                  <a:schemeClr val="accent1"/>
                </a:solidFill>
                <a:latin typeface="Arial" panose="020B0604020202020204" pitchFamily="34" charset="0"/>
                <a:cs typeface="Arial" panose="020B0604020202020204" pitchFamily="34" charset="0"/>
              </a:rPr>
              <a:t>Kapadni</a:t>
            </a:r>
            <a:r>
              <a:rPr lang="en-IN" sz="800" dirty="0">
                <a:solidFill>
                  <a:schemeClr val="accent1"/>
                </a:solidFill>
                <a:latin typeface="Arial" panose="020B0604020202020204" pitchFamily="34" charset="0"/>
                <a:cs typeface="Arial" panose="020B0604020202020204" pitchFamily="34" charset="0"/>
              </a:rPr>
              <a:t>, M. </a:t>
            </a:r>
            <a:r>
              <a:rPr lang="en-IN" sz="800" dirty="0" err="1">
                <a:solidFill>
                  <a:schemeClr val="accent1"/>
                </a:solidFill>
                <a:latin typeface="Arial" panose="020B0604020202020204" pitchFamily="34" charset="0"/>
                <a:cs typeface="Arial" panose="020B0604020202020204" pitchFamily="34" charset="0"/>
              </a:rPr>
              <a:t>Visave</a:t>
            </a:r>
            <a:r>
              <a:rPr lang="en-IN" sz="800" dirty="0">
                <a:solidFill>
                  <a:schemeClr val="accent1"/>
                </a:solidFill>
                <a:latin typeface="Arial" panose="020B0604020202020204" pitchFamily="34" charset="0"/>
                <a:cs typeface="Arial" panose="020B0604020202020204" pitchFamily="34" charset="0"/>
              </a:rPr>
              <a:t> and K. </a:t>
            </a:r>
            <a:r>
              <a:rPr lang="en-IN" sz="800" dirty="0" err="1">
                <a:solidFill>
                  <a:schemeClr val="accent1"/>
                </a:solidFill>
                <a:latin typeface="Arial" panose="020B0604020202020204" pitchFamily="34" charset="0"/>
                <a:cs typeface="Arial" panose="020B0604020202020204" pitchFamily="34" charset="0"/>
              </a:rPr>
              <a:t>Sultanpure</a:t>
            </a:r>
            <a:r>
              <a:rPr lang="en-IN" sz="800" dirty="0">
                <a:solidFill>
                  <a:schemeClr val="accent1"/>
                </a:solidFill>
                <a:latin typeface="Arial" panose="020B0604020202020204" pitchFamily="34" charset="0"/>
                <a:cs typeface="Arial" panose="020B0604020202020204" pitchFamily="34" charset="0"/>
              </a:rPr>
              <a:t>, "</a:t>
            </a:r>
            <a:r>
              <a:rPr lang="en-IN" sz="800" dirty="0" err="1">
                <a:solidFill>
                  <a:schemeClr val="accent1"/>
                </a:solidFill>
                <a:latin typeface="Arial" panose="020B0604020202020204" pitchFamily="34" charset="0"/>
                <a:cs typeface="Arial" panose="020B0604020202020204" pitchFamily="34" charset="0"/>
              </a:rPr>
              <a:t>CascadeTabNet</a:t>
            </a:r>
            <a:r>
              <a:rPr lang="en-IN" sz="800" dirty="0">
                <a:solidFill>
                  <a:schemeClr val="accent1"/>
                </a:solidFill>
                <a:latin typeface="Arial" panose="020B0604020202020204" pitchFamily="34" charset="0"/>
                <a:cs typeface="Arial" panose="020B0604020202020204" pitchFamily="34" charset="0"/>
              </a:rPr>
              <a:t>: An approach for end to end table detection and structure recognition from image-based documents," 2020 IEEE/CVF Conference on Computer Vision and Pattern Recognition Workshops (CVPRW), 2020, pp. 2439-2447, </a:t>
            </a:r>
            <a:r>
              <a:rPr lang="en-IN" sz="800" dirty="0" err="1">
                <a:solidFill>
                  <a:schemeClr val="accent1"/>
                </a:solidFill>
                <a:latin typeface="Arial" panose="020B0604020202020204" pitchFamily="34" charset="0"/>
                <a:cs typeface="Arial" panose="020B0604020202020204" pitchFamily="34" charset="0"/>
              </a:rPr>
              <a:t>doi</a:t>
            </a:r>
            <a:r>
              <a:rPr lang="en-IN" sz="800" dirty="0">
                <a:solidFill>
                  <a:schemeClr val="accent1"/>
                </a:solidFill>
                <a:latin typeface="Arial" panose="020B0604020202020204" pitchFamily="34" charset="0"/>
                <a:cs typeface="Arial" panose="020B0604020202020204" pitchFamily="34" charset="0"/>
              </a:rPr>
              <a:t>: 10.1109/CVPRW50498.2020.00294.</a:t>
            </a:r>
            <a:endParaRPr lang="en-IN" sz="800" dirty="0">
              <a:solidFill>
                <a:schemeClr val="accent1"/>
              </a:solidFill>
              <a:latin typeface="Arial"/>
              <a:cs typeface="Arial"/>
            </a:endParaRPr>
          </a:p>
          <a:p>
            <a:pPr marL="12700" marR="27939">
              <a:lnSpc>
                <a:spcPct val="101499"/>
              </a:lnSpc>
              <a:spcBef>
                <a:spcPts val="80"/>
              </a:spcBef>
            </a:pPr>
            <a:r>
              <a:rPr lang="en-IN" sz="800" dirty="0">
                <a:solidFill>
                  <a:schemeClr val="accent1"/>
                </a:solidFill>
                <a:latin typeface="Arial" panose="020B0604020202020204" pitchFamily="34" charset="0"/>
                <a:cs typeface="Arial" panose="020B0604020202020204" pitchFamily="34" charset="0"/>
              </a:rPr>
              <a:t>[2] https://huggingface.co/docs/transformers/model_doc/tapas</a:t>
            </a:r>
          </a:p>
          <a:p>
            <a:pPr marL="12700" marR="27939">
              <a:lnSpc>
                <a:spcPct val="101499"/>
              </a:lnSpc>
              <a:spcBef>
                <a:spcPts val="80"/>
              </a:spcBef>
            </a:pPr>
            <a:r>
              <a:rPr lang="en-DE" sz="800" dirty="0">
                <a:solidFill>
                  <a:schemeClr val="accent1"/>
                </a:solidFill>
                <a:latin typeface="Arial"/>
                <a:cs typeface="Arial"/>
              </a:rPr>
              <a:t>[3] </a:t>
            </a:r>
            <a:r>
              <a:rPr lang="en-GB" sz="800" dirty="0">
                <a:solidFill>
                  <a:schemeClr val="accent1"/>
                </a:solidFill>
                <a:latin typeface="Arial"/>
                <a:cs typeface="Arial"/>
              </a:rPr>
              <a:t>https://huggingface.co/docs/transformers/main_classes/pipelines</a:t>
            </a:r>
          </a:p>
          <a:p>
            <a:pPr marL="12700" marR="27939">
              <a:lnSpc>
                <a:spcPct val="101499"/>
              </a:lnSpc>
              <a:spcBef>
                <a:spcPts val="80"/>
              </a:spcBef>
            </a:pPr>
            <a:r>
              <a:rPr lang="en-GB" sz="800" dirty="0">
                <a:solidFill>
                  <a:schemeClr val="accent1"/>
                </a:solidFill>
                <a:latin typeface="Arial"/>
                <a:cs typeface="Arial"/>
              </a:rPr>
              <a:t>[4] https://huggingface.co/docs/transformers/main_classes/tokenizer</a:t>
            </a:r>
            <a:br>
              <a:rPr lang="en-GB" sz="800" dirty="0">
                <a:solidFill>
                  <a:schemeClr val="accent1"/>
                </a:solidFill>
                <a:latin typeface="Arial"/>
                <a:cs typeface="Arial"/>
              </a:rPr>
            </a:br>
            <a:r>
              <a:rPr lang="en-GB" sz="800" dirty="0">
                <a:solidFill>
                  <a:schemeClr val="accent1"/>
                </a:solidFill>
                <a:latin typeface="Arial"/>
                <a:cs typeface="Arial"/>
              </a:rPr>
              <a:t>[5] https://huggingface.co/tasks/question-answering</a:t>
            </a:r>
          </a:p>
          <a:p>
            <a:pPr marL="12700" marR="27939">
              <a:lnSpc>
                <a:spcPct val="101499"/>
              </a:lnSpc>
              <a:spcBef>
                <a:spcPts val="80"/>
              </a:spcBef>
            </a:pPr>
            <a:r>
              <a:rPr lang="en-GB" sz="800" dirty="0">
                <a:solidFill>
                  <a:schemeClr val="accent1"/>
                </a:solidFill>
                <a:latin typeface="Arial"/>
                <a:cs typeface="Arial"/>
              </a:rPr>
              <a:t>[6] https://proceedings.neurips.cc/paper/2007/file/d56b9fc4b0f1be8871f5e1c40c0067e7-Paper.pdf</a:t>
            </a:r>
          </a:p>
          <a:p>
            <a:pPr marL="12700" marR="27939">
              <a:lnSpc>
                <a:spcPct val="101499"/>
              </a:lnSpc>
              <a:spcBef>
                <a:spcPts val="80"/>
              </a:spcBef>
            </a:pPr>
            <a:r>
              <a:rPr lang="en-GB" sz="800" dirty="0">
                <a:solidFill>
                  <a:schemeClr val="accent1"/>
                </a:solidFill>
                <a:latin typeface="Arial"/>
                <a:cs typeface="Arial"/>
              </a:rPr>
              <a:t>[7] https://pandas.pydata.org/docs/reference/index.html</a:t>
            </a:r>
          </a:p>
          <a:p>
            <a:pPr marL="12700" marR="27939">
              <a:lnSpc>
                <a:spcPct val="101499"/>
              </a:lnSpc>
              <a:spcBef>
                <a:spcPts val="80"/>
              </a:spcBef>
            </a:pPr>
            <a:r>
              <a:rPr lang="en-GB" sz="800" dirty="0">
                <a:solidFill>
                  <a:schemeClr val="accent1"/>
                </a:solidFill>
                <a:latin typeface="Arial"/>
                <a:cs typeface="Arial"/>
              </a:rPr>
              <a:t>[8] https://pythonhosted.org/PyPDF2/</a:t>
            </a:r>
          </a:p>
          <a:p>
            <a:pPr marL="12700" marR="27939">
              <a:lnSpc>
                <a:spcPct val="101499"/>
              </a:lnSpc>
              <a:spcBef>
                <a:spcPts val="80"/>
              </a:spcBef>
            </a:pPr>
            <a:r>
              <a:rPr lang="en-GB" sz="800" dirty="0">
                <a:solidFill>
                  <a:schemeClr val="accent1"/>
                </a:solidFill>
                <a:latin typeface="Arial"/>
                <a:cs typeface="Arial"/>
              </a:rPr>
              <a:t>[9] https://spacy.io/models/en</a:t>
            </a:r>
          </a:p>
          <a:p>
            <a:pPr marL="12700" marR="27939">
              <a:lnSpc>
                <a:spcPct val="101499"/>
              </a:lnSpc>
              <a:spcBef>
                <a:spcPts val="80"/>
              </a:spcBef>
            </a:pPr>
            <a:r>
              <a:rPr lang="en-GB" sz="800" dirty="0">
                <a:solidFill>
                  <a:schemeClr val="accent1"/>
                </a:solidFill>
                <a:latin typeface="Arial"/>
                <a:cs typeface="Arial"/>
              </a:rPr>
              <a:t>[10] https://scikit-learn.org/stable/</a:t>
            </a:r>
          </a:p>
          <a:p>
            <a:pPr marL="12700" marR="27939">
              <a:lnSpc>
                <a:spcPct val="101499"/>
              </a:lnSpc>
              <a:spcBef>
                <a:spcPts val="80"/>
              </a:spcBef>
            </a:pPr>
            <a:r>
              <a:rPr lang="en-GB" sz="800" dirty="0">
                <a:solidFill>
                  <a:schemeClr val="accent1"/>
                </a:solidFill>
                <a:latin typeface="Arial"/>
                <a:cs typeface="Arial"/>
              </a:rPr>
              <a:t>[11] https://radimrehurek.com/gensim/models/ldamodel.html</a:t>
            </a:r>
            <a:endParaRPr lang="en-DE" sz="800" dirty="0">
              <a:solidFill>
                <a:schemeClr val="accent1"/>
              </a:solidFill>
              <a:latin typeface="Arial"/>
              <a:cs typeface="Arial"/>
            </a:endParaRPr>
          </a:p>
        </p:txBody>
      </p:sp>
      <p:sp>
        <p:nvSpPr>
          <p:cNvPr id="49" name="object 49"/>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A60B92F-3880-4D0D-893B-DC13399724B6}"/>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32</a:t>
            </a:fld>
            <a:r>
              <a:rPr lang="en-IN" spc="-5" dirty="0"/>
              <a:t>/33</a:t>
            </a:r>
          </a:p>
        </p:txBody>
      </p:sp>
      <p:sp>
        <p:nvSpPr>
          <p:cNvPr id="7" name="Footer Placeholder 3">
            <a:extLst>
              <a:ext uri="{FF2B5EF4-FFF2-40B4-BE49-F238E27FC236}">
                <a16:creationId xmlns:a16="http://schemas.microsoft.com/office/drawing/2014/main" id="{36D399DE-B6A0-4468-9036-6E9A8FE9FC85}"/>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B114D8FF-605F-4E0A-991D-879167026004}"/>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91340" y="1409656"/>
            <a:ext cx="3356839" cy="330218"/>
          </a:xfrm>
          <a:prstGeom prst="rect">
            <a:avLst/>
          </a:prstGeom>
        </p:spPr>
        <p:txBody>
          <a:bodyPr vert="horz" wrap="square" lIns="0" tIns="14604" rIns="0" bIns="0" rtlCol="0">
            <a:spAutoFit/>
          </a:bodyPr>
          <a:lstStyle/>
          <a:p>
            <a:pPr marL="12700">
              <a:spcBef>
                <a:spcPts val="114"/>
              </a:spcBef>
            </a:pPr>
            <a:r>
              <a:rPr lang="en-IN" sz="2050" spc="10">
                <a:solidFill>
                  <a:srgbClr val="2C88CC"/>
                </a:solidFill>
                <a:latin typeface="Arial"/>
                <a:cs typeface="Arial"/>
              </a:rPr>
              <a:t>Thank You.</a:t>
            </a:r>
            <a:endParaRPr lang="en-IN" sz="2050">
              <a:latin typeface="Arial"/>
              <a:cs typeface="Arial"/>
            </a:endParaRPr>
          </a:p>
        </p:txBody>
      </p:sp>
      <p:sp>
        <p:nvSpPr>
          <p:cNvPr id="8" name="Slide Number Placeholder 7">
            <a:extLst>
              <a:ext uri="{FF2B5EF4-FFF2-40B4-BE49-F238E27FC236}">
                <a16:creationId xmlns:a16="http://schemas.microsoft.com/office/drawing/2014/main" id="{043D16CF-C223-44A4-8805-E682323056E6}"/>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solidFill>
                  <a:schemeClr val="bg1"/>
                </a:solidFill>
              </a:rPr>
              <a:pPr marL="38098">
                <a:spcBef>
                  <a:spcPts val="75"/>
                </a:spcBef>
              </a:pPr>
              <a:t>33</a:t>
            </a:fld>
            <a:r>
              <a:rPr lang="en-IN" spc="-5" dirty="0">
                <a:solidFill>
                  <a:schemeClr val="bg1"/>
                </a:solidFill>
              </a:rPr>
              <a:t>/33</a:t>
            </a:r>
          </a:p>
        </p:txBody>
      </p:sp>
      <p:sp>
        <p:nvSpPr>
          <p:cNvPr id="6" name="Footer Placeholder 3">
            <a:extLst>
              <a:ext uri="{FF2B5EF4-FFF2-40B4-BE49-F238E27FC236}">
                <a16:creationId xmlns:a16="http://schemas.microsoft.com/office/drawing/2014/main" id="{0648BCC6-C933-4611-A224-C8564D3A447E}"/>
              </a:ext>
            </a:extLst>
          </p:cNvPr>
          <p:cNvSpPr>
            <a:spLocks noGrp="1"/>
          </p:cNvSpPr>
          <p:nvPr>
            <p:ph type="ftr" sz="quarter" idx="11"/>
          </p:nvPr>
        </p:nvSpPr>
        <p:spPr>
          <a:xfrm>
            <a:off x="4507322" y="3326229"/>
            <a:ext cx="1217517" cy="86177"/>
          </a:xfrm>
        </p:spPr>
        <p:txBody>
          <a:bodyPr/>
          <a:lstStyle/>
          <a:p>
            <a:pPr>
              <a:lnSpc>
                <a:spcPct val="120000"/>
              </a:lnSpc>
            </a:pPr>
            <a:r>
              <a:rPr lang="en-US" dirty="0">
                <a:solidFill>
                  <a:schemeClr val="bg1"/>
                </a:solidFill>
                <a:cs typeface="Calibri" pitchFamily="34" charset="0"/>
              </a:rPr>
              <a:t>WS 2021/2022</a:t>
            </a:r>
          </a:p>
        </p:txBody>
      </p:sp>
      <p:sp>
        <p:nvSpPr>
          <p:cNvPr id="9" name="Date Placeholder 1">
            <a:extLst>
              <a:ext uri="{FF2B5EF4-FFF2-40B4-BE49-F238E27FC236}">
                <a16:creationId xmlns:a16="http://schemas.microsoft.com/office/drawing/2014/main" id="{BD38B102-C147-4095-8DAC-AA3E4086911B}"/>
              </a:ext>
            </a:extLst>
          </p:cNvPr>
          <p:cNvSpPr>
            <a:spLocks noGrp="1"/>
          </p:cNvSpPr>
          <p:nvPr>
            <p:ph type="dt" sz="half" idx="10"/>
          </p:nvPr>
        </p:nvSpPr>
        <p:spPr>
          <a:xfrm>
            <a:off x="1732760" y="3332150"/>
            <a:ext cx="2435033" cy="86177"/>
          </a:xfrm>
        </p:spPr>
        <p:txBody>
          <a:bodyPr/>
          <a:lstStyle/>
          <a:p>
            <a:pPr>
              <a:lnSpc>
                <a:spcPct val="120000"/>
              </a:lnSpc>
            </a:pPr>
            <a:r>
              <a:rPr lang="en-US">
                <a:solidFill>
                  <a:schemeClr val="bg1"/>
                </a:solidFill>
              </a:rPr>
              <a:t>Group 1 | Project Presentation – Project HIS</a:t>
            </a:r>
            <a:endParaRPr lang="en-US" dirty="0">
              <a:solidFill>
                <a:schemeClr val="bg1"/>
              </a:solidFill>
            </a:endParaRPr>
          </a:p>
        </p:txBody>
      </p:sp>
    </p:spTree>
    <p:extLst>
      <p:ext uri="{BB962C8B-B14F-4D97-AF65-F5344CB8AC3E}">
        <p14:creationId xmlns:p14="http://schemas.microsoft.com/office/powerpoint/2010/main" val="694668704"/>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1860563" cy="232756"/>
          </a:xfrm>
          <a:prstGeom prst="rect">
            <a:avLst/>
          </a:prstGeom>
        </p:spPr>
        <p:txBody>
          <a:bodyPr vert="horz" wrap="square" lIns="0" tIns="17145" rIns="0" bIns="0" rtlCol="0">
            <a:spAutoFit/>
          </a:bodyPr>
          <a:lstStyle/>
          <a:p>
            <a:pPr marL="12700">
              <a:spcBef>
                <a:spcPts val="135"/>
              </a:spcBef>
            </a:pPr>
            <a:r>
              <a:rPr lang="en-IN"/>
              <a:t>Aim for Text Extraction </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4</a:t>
            </a:fld>
            <a:r>
              <a:rPr lang="en-IN" spc="-5" dirty="0"/>
              <a:t>/33</a:t>
            </a:r>
          </a:p>
        </p:txBody>
      </p:sp>
      <p:pic>
        <p:nvPicPr>
          <p:cNvPr id="6" name="Content Placeholder 4" descr="Diagram&#10;&#10;Description automatically generated">
            <a:extLst>
              <a:ext uri="{FF2B5EF4-FFF2-40B4-BE49-F238E27FC236}">
                <a16:creationId xmlns:a16="http://schemas.microsoft.com/office/drawing/2014/main" id="{3BE027F8-A958-4896-8FF9-3B90DF229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57" y="662164"/>
            <a:ext cx="5085236" cy="2680804"/>
          </a:xfrm>
          <a:prstGeom prst="rect">
            <a:avLst/>
          </a:prstGeom>
        </p:spPr>
      </p:pic>
      <p:sp>
        <p:nvSpPr>
          <p:cNvPr id="7" name="Footer Placeholder 3">
            <a:extLst>
              <a:ext uri="{FF2B5EF4-FFF2-40B4-BE49-F238E27FC236}">
                <a16:creationId xmlns:a16="http://schemas.microsoft.com/office/drawing/2014/main" id="{F99941CD-1852-4FB6-BD04-3580CF98A786}"/>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B8C9DC07-42FA-4D62-9CBF-25F256887278}"/>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83808401"/>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1860563" cy="232756"/>
          </a:xfrm>
          <a:prstGeom prst="rect">
            <a:avLst/>
          </a:prstGeom>
        </p:spPr>
        <p:txBody>
          <a:bodyPr vert="horz" wrap="square" lIns="0" tIns="17145" rIns="0" bIns="0" rtlCol="0">
            <a:spAutoFit/>
          </a:bodyPr>
          <a:lstStyle/>
          <a:p>
            <a:pPr marL="12700">
              <a:spcBef>
                <a:spcPts val="135"/>
              </a:spcBef>
            </a:pPr>
            <a:r>
              <a:rPr lang="en-IN"/>
              <a:t>Text Extraction</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5</a:t>
            </a:fld>
            <a:r>
              <a:rPr lang="en-IN" spc="-5" dirty="0"/>
              <a:t>/33</a:t>
            </a:r>
          </a:p>
        </p:txBody>
      </p:sp>
      <p:pic>
        <p:nvPicPr>
          <p:cNvPr id="7" name="Content Placeholder 4" descr="Graphical user interface, application&#10;&#10;Description automatically generated">
            <a:extLst>
              <a:ext uri="{FF2B5EF4-FFF2-40B4-BE49-F238E27FC236}">
                <a16:creationId xmlns:a16="http://schemas.microsoft.com/office/drawing/2014/main" id="{3039E03D-4495-4BB2-A1D2-096F0B7FB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66" y="587375"/>
            <a:ext cx="5513909" cy="2667000"/>
          </a:xfrm>
          <a:prstGeom prst="rect">
            <a:avLst/>
          </a:prstGeom>
        </p:spPr>
      </p:pic>
      <p:sp>
        <p:nvSpPr>
          <p:cNvPr id="8" name="Footer Placeholder 3">
            <a:extLst>
              <a:ext uri="{FF2B5EF4-FFF2-40B4-BE49-F238E27FC236}">
                <a16:creationId xmlns:a16="http://schemas.microsoft.com/office/drawing/2014/main" id="{D82FCCE0-B182-4ABB-BC97-D5C74E618BC3}"/>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32C2ACC2-B6AE-4BF1-B30F-0C9D06F793EB}"/>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1517478127"/>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927363" cy="232756"/>
          </a:xfrm>
          <a:prstGeom prst="rect">
            <a:avLst/>
          </a:prstGeom>
        </p:spPr>
        <p:txBody>
          <a:bodyPr vert="horz" wrap="square" lIns="0" tIns="17145" rIns="0" bIns="0" rtlCol="0">
            <a:spAutoFit/>
          </a:bodyPr>
          <a:lstStyle/>
          <a:p>
            <a:pPr marL="12700">
              <a:spcBef>
                <a:spcPts val="135"/>
              </a:spcBef>
            </a:pPr>
            <a:r>
              <a:rPr lang="en-US"/>
              <a:t>Transform – Training &amp; Labeling</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6</a:t>
            </a:fld>
            <a:r>
              <a:rPr lang="en-IN" spc="-5" dirty="0"/>
              <a:t>/33</a:t>
            </a:r>
          </a:p>
        </p:txBody>
      </p:sp>
      <p:pic>
        <p:nvPicPr>
          <p:cNvPr id="6" name="Content Placeholder 4" descr="Graphical user interface, text, application&#10;&#10;Description automatically generated">
            <a:extLst>
              <a:ext uri="{FF2B5EF4-FFF2-40B4-BE49-F238E27FC236}">
                <a16:creationId xmlns:a16="http://schemas.microsoft.com/office/drawing/2014/main" id="{0F7B54D5-AD3B-44F3-B5C7-7BB639913A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666" y="587375"/>
            <a:ext cx="5742509" cy="2667000"/>
          </a:xfrm>
          <a:prstGeom prst="rect">
            <a:avLst/>
          </a:prstGeom>
        </p:spPr>
      </p:pic>
      <p:sp>
        <p:nvSpPr>
          <p:cNvPr id="7" name="Footer Placeholder 3">
            <a:extLst>
              <a:ext uri="{FF2B5EF4-FFF2-40B4-BE49-F238E27FC236}">
                <a16:creationId xmlns:a16="http://schemas.microsoft.com/office/drawing/2014/main" id="{59BFB546-C86E-45AD-A9B0-4C73B44CBEC4}"/>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F34B4BCF-7003-407D-8220-E7898C1E7B7F}"/>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583454188"/>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927363" cy="232756"/>
          </a:xfrm>
          <a:prstGeom prst="rect">
            <a:avLst/>
          </a:prstGeom>
        </p:spPr>
        <p:txBody>
          <a:bodyPr vert="horz" wrap="square" lIns="0" tIns="17145" rIns="0" bIns="0" rtlCol="0">
            <a:spAutoFit/>
          </a:bodyPr>
          <a:lstStyle/>
          <a:p>
            <a:pPr marL="12700">
              <a:spcBef>
                <a:spcPts val="135"/>
              </a:spcBef>
            </a:pPr>
            <a:r>
              <a:rPr lang="en-US"/>
              <a:t>Text Processing – Level 1</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7</a:t>
            </a:fld>
            <a:r>
              <a:rPr lang="en-IN" spc="-5" dirty="0"/>
              <a:t>/33</a:t>
            </a:r>
          </a:p>
        </p:txBody>
      </p:sp>
      <p:pic>
        <p:nvPicPr>
          <p:cNvPr id="7" name="Content Placeholder 4" descr="Graphical user interface, text&#10;&#10;Description automatically generated">
            <a:extLst>
              <a:ext uri="{FF2B5EF4-FFF2-40B4-BE49-F238E27FC236}">
                <a16:creationId xmlns:a16="http://schemas.microsoft.com/office/drawing/2014/main" id="{1A59D487-DCF0-4256-BAEB-78473CEB0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 y="587375"/>
            <a:ext cx="5791200" cy="2667000"/>
          </a:xfrm>
          <a:prstGeom prst="rect">
            <a:avLst/>
          </a:prstGeom>
        </p:spPr>
      </p:pic>
      <p:sp>
        <p:nvSpPr>
          <p:cNvPr id="8" name="Footer Placeholder 3">
            <a:extLst>
              <a:ext uri="{FF2B5EF4-FFF2-40B4-BE49-F238E27FC236}">
                <a16:creationId xmlns:a16="http://schemas.microsoft.com/office/drawing/2014/main" id="{9A0C2FAF-010C-4AD1-8365-50810C880CF7}"/>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FC5A23C8-080E-4652-BCBB-2918030CC3B6}"/>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3579313653"/>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927363" cy="232756"/>
          </a:xfrm>
          <a:prstGeom prst="rect">
            <a:avLst/>
          </a:prstGeom>
        </p:spPr>
        <p:txBody>
          <a:bodyPr vert="horz" wrap="square" lIns="0" tIns="17145" rIns="0" bIns="0" rtlCol="0">
            <a:spAutoFit/>
          </a:bodyPr>
          <a:lstStyle/>
          <a:p>
            <a:pPr marL="12700">
              <a:spcBef>
                <a:spcPts val="135"/>
              </a:spcBef>
            </a:pPr>
            <a:r>
              <a:rPr lang="en-US"/>
              <a:t>Text Processing – Level 2</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8</a:t>
            </a:fld>
            <a:r>
              <a:rPr lang="en-IN" spc="-5" dirty="0"/>
              <a:t>/33</a:t>
            </a:r>
          </a:p>
        </p:txBody>
      </p:sp>
      <p:pic>
        <p:nvPicPr>
          <p:cNvPr id="6" name="Content Placeholder 4" descr="Graphical user interface, text, application&#10;&#10;Description automatically generated">
            <a:extLst>
              <a:ext uri="{FF2B5EF4-FFF2-40B4-BE49-F238E27FC236}">
                <a16:creationId xmlns:a16="http://schemas.microsoft.com/office/drawing/2014/main" id="{396BFEAE-1033-4AB1-9C44-92EF23C60A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75" y="663575"/>
            <a:ext cx="5867400" cy="2590800"/>
          </a:xfrm>
          <a:prstGeom prst="rect">
            <a:avLst/>
          </a:prstGeom>
        </p:spPr>
      </p:pic>
      <p:sp>
        <p:nvSpPr>
          <p:cNvPr id="7" name="Footer Placeholder 3">
            <a:extLst>
              <a:ext uri="{FF2B5EF4-FFF2-40B4-BE49-F238E27FC236}">
                <a16:creationId xmlns:a16="http://schemas.microsoft.com/office/drawing/2014/main" id="{A8577A7B-6236-43A7-A347-71D0DC5C60AF}"/>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8" name="Date Placeholder 1">
            <a:extLst>
              <a:ext uri="{FF2B5EF4-FFF2-40B4-BE49-F238E27FC236}">
                <a16:creationId xmlns:a16="http://schemas.microsoft.com/office/drawing/2014/main" id="{6EDF674D-2B84-40C0-AAD2-50AFA4983654}"/>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148512930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 y="272901"/>
            <a:ext cx="2927363" cy="232756"/>
          </a:xfrm>
          <a:prstGeom prst="rect">
            <a:avLst/>
          </a:prstGeom>
        </p:spPr>
        <p:txBody>
          <a:bodyPr vert="horz" wrap="square" lIns="0" tIns="17145" rIns="0" bIns="0" rtlCol="0">
            <a:spAutoFit/>
          </a:bodyPr>
          <a:lstStyle/>
          <a:p>
            <a:pPr marL="12700">
              <a:spcBef>
                <a:spcPts val="135"/>
              </a:spcBef>
            </a:pPr>
            <a:r>
              <a:rPr lang="en-US"/>
              <a:t>Text Processing – Level 3</a:t>
            </a:r>
            <a:endParaRPr spc="10"/>
          </a:p>
        </p:txBody>
      </p:sp>
      <p:sp>
        <p:nvSpPr>
          <p:cNvPr id="13" name="object 13"/>
          <p:cNvSpPr/>
          <p:nvPr/>
        </p:nvSpPr>
        <p:spPr>
          <a:xfrm>
            <a:off x="5185410" y="2587625"/>
            <a:ext cx="967740" cy="873125"/>
          </a:xfrm>
          <a:custGeom>
            <a:avLst/>
            <a:gdLst/>
            <a:ahLst/>
            <a:cxnLst/>
            <a:rect l="l" t="t" r="r" b="b"/>
            <a:pathLst>
              <a:path w="967739" h="873125">
                <a:moveTo>
                  <a:pt x="967714" y="0"/>
                </a:moveTo>
                <a:lnTo>
                  <a:pt x="839343" y="0"/>
                </a:lnTo>
                <a:lnTo>
                  <a:pt x="839343" y="747166"/>
                </a:lnTo>
                <a:lnTo>
                  <a:pt x="0" y="747166"/>
                </a:lnTo>
                <a:lnTo>
                  <a:pt x="0" y="872502"/>
                </a:lnTo>
                <a:lnTo>
                  <a:pt x="839343" y="872502"/>
                </a:lnTo>
                <a:lnTo>
                  <a:pt x="921588" y="872502"/>
                </a:lnTo>
                <a:lnTo>
                  <a:pt x="967714" y="872502"/>
                </a:lnTo>
                <a:lnTo>
                  <a:pt x="967714" y="0"/>
                </a:lnTo>
                <a:close/>
              </a:path>
            </a:pathLst>
          </a:custGeom>
          <a:solidFill>
            <a:srgbClr val="FF9E1A"/>
          </a:solid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31116224-CF9D-48EF-A4A0-E132262B801D}"/>
              </a:ext>
            </a:extLst>
          </p:cNvPr>
          <p:cNvSpPr>
            <a:spLocks noGrp="1"/>
          </p:cNvSpPr>
          <p:nvPr>
            <p:ph type="sldNum" sz="quarter" idx="12"/>
          </p:nvPr>
        </p:nvSpPr>
        <p:spPr>
          <a:xfrm>
            <a:off x="229666" y="3339921"/>
            <a:ext cx="279689" cy="76944"/>
          </a:xfrm>
        </p:spPr>
        <p:txBody>
          <a:bodyPr/>
          <a:lstStyle/>
          <a:p>
            <a:pPr marL="38098">
              <a:spcBef>
                <a:spcPts val="75"/>
              </a:spcBef>
            </a:pPr>
            <a:fld id="{81D60167-4931-47E6-BA6A-407CBD079E47}" type="slidenum">
              <a:rPr lang="en-IN" spc="-5" smtClean="0"/>
              <a:pPr marL="38098">
                <a:spcBef>
                  <a:spcPts val="75"/>
                </a:spcBef>
              </a:pPr>
              <a:t>9</a:t>
            </a:fld>
            <a:r>
              <a:rPr lang="en-IN" spc="-5" dirty="0"/>
              <a:t>/33</a:t>
            </a:r>
          </a:p>
        </p:txBody>
      </p:sp>
      <p:pic>
        <p:nvPicPr>
          <p:cNvPr id="7" name="Content Placeholder 4" descr="Graphical user interface, text, application, email&#10;&#10;Description automatically generated">
            <a:extLst>
              <a:ext uri="{FF2B5EF4-FFF2-40B4-BE49-F238E27FC236}">
                <a16:creationId xmlns:a16="http://schemas.microsoft.com/office/drawing/2014/main" id="{77A84379-0BE0-4A9F-9731-5D331D6BC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 y="587375"/>
            <a:ext cx="5791200" cy="2752545"/>
          </a:xfrm>
          <a:prstGeom prst="rect">
            <a:avLst/>
          </a:prstGeom>
        </p:spPr>
      </p:pic>
      <p:sp>
        <p:nvSpPr>
          <p:cNvPr id="8" name="Footer Placeholder 3">
            <a:extLst>
              <a:ext uri="{FF2B5EF4-FFF2-40B4-BE49-F238E27FC236}">
                <a16:creationId xmlns:a16="http://schemas.microsoft.com/office/drawing/2014/main" id="{2DA34FB7-7457-4F47-A3C5-B878C79B6E76}"/>
              </a:ext>
            </a:extLst>
          </p:cNvPr>
          <p:cNvSpPr>
            <a:spLocks noGrp="1"/>
          </p:cNvSpPr>
          <p:nvPr>
            <p:ph type="ftr" sz="quarter" idx="11"/>
          </p:nvPr>
        </p:nvSpPr>
        <p:spPr>
          <a:xfrm>
            <a:off x="3919494" y="3345023"/>
            <a:ext cx="1217517" cy="86177"/>
          </a:xfrm>
        </p:spPr>
        <p:txBody>
          <a:bodyPr/>
          <a:lstStyle/>
          <a:p>
            <a:pPr>
              <a:lnSpc>
                <a:spcPct val="120000"/>
              </a:lnSpc>
            </a:pPr>
            <a:r>
              <a:rPr lang="en-US" dirty="0">
                <a:cs typeface="Calibri" pitchFamily="34" charset="0"/>
              </a:rPr>
              <a:t>WS 2021/2022</a:t>
            </a:r>
          </a:p>
        </p:txBody>
      </p:sp>
      <p:sp>
        <p:nvSpPr>
          <p:cNvPr id="9" name="Date Placeholder 1">
            <a:extLst>
              <a:ext uri="{FF2B5EF4-FFF2-40B4-BE49-F238E27FC236}">
                <a16:creationId xmlns:a16="http://schemas.microsoft.com/office/drawing/2014/main" id="{029C1097-D7B5-4E07-BA1C-F89EBF443532}"/>
              </a:ext>
            </a:extLst>
          </p:cNvPr>
          <p:cNvSpPr>
            <a:spLocks noGrp="1"/>
          </p:cNvSpPr>
          <p:nvPr>
            <p:ph type="dt" sz="half" idx="10"/>
          </p:nvPr>
        </p:nvSpPr>
        <p:spPr>
          <a:xfrm>
            <a:off x="1732760" y="3332150"/>
            <a:ext cx="2435033" cy="86177"/>
          </a:xfrm>
        </p:spPr>
        <p:txBody>
          <a:bodyPr/>
          <a:lstStyle/>
          <a:p>
            <a:pPr>
              <a:lnSpc>
                <a:spcPct val="120000"/>
              </a:lnSpc>
            </a:pPr>
            <a:r>
              <a:rPr lang="en-US"/>
              <a:t>Group 1 | Project Presentation – Project HIS</a:t>
            </a:r>
            <a:endParaRPr lang="en-US" dirty="0"/>
          </a:p>
        </p:txBody>
      </p:sp>
    </p:spTree>
    <p:extLst>
      <p:ext uri="{BB962C8B-B14F-4D97-AF65-F5344CB8AC3E}">
        <p14:creationId xmlns:p14="http://schemas.microsoft.com/office/powerpoint/2010/main" val="918182771"/>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5107EF7CE06348B47867FF8A6049CE" ma:contentTypeVersion="9" ma:contentTypeDescription="Create a new document." ma:contentTypeScope="" ma:versionID="164f2138bca870ffd3416c3593452e07">
  <xsd:schema xmlns:xsd="http://www.w3.org/2001/XMLSchema" xmlns:xs="http://www.w3.org/2001/XMLSchema" xmlns:p="http://schemas.microsoft.com/office/2006/metadata/properties" xmlns:ns2="ed499847-e554-4ffb-b3f7-7088cfcb16ba" targetNamespace="http://schemas.microsoft.com/office/2006/metadata/properties" ma:root="true" ma:fieldsID="7222da69710e2627e60934edf28d0105" ns2:_="">
    <xsd:import namespace="ed499847-e554-4ffb-b3f7-7088cfcb16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499847-e554-4ffb-b3f7-7088cfcb16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3286E1-E136-4839-8F42-47F8F12D35C8}">
  <ds:schemaRef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http://purl.org/dc/terms/"/>
    <ds:schemaRef ds:uri="http://schemas.openxmlformats.org/package/2006/metadata/core-properties"/>
    <ds:schemaRef ds:uri="ed499847-e554-4ffb-b3f7-7088cfcb16ba"/>
  </ds:schemaRefs>
</ds:datastoreItem>
</file>

<file path=customXml/itemProps2.xml><?xml version="1.0" encoding="utf-8"?>
<ds:datastoreItem xmlns:ds="http://schemas.openxmlformats.org/officeDocument/2006/customXml" ds:itemID="{EA72317B-D485-4B90-B8DA-624D8156C8DF}">
  <ds:schemaRefs>
    <ds:schemaRef ds:uri="ed499847-e554-4ffb-b3f7-7088cfcb16b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FEA9CF-0A06-4E48-AA18-5C0A78DEEA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TotalTime>
  <Words>1647</Words>
  <Application>Microsoft Macintosh PowerPoint</Application>
  <PresentationFormat>Custom</PresentationFormat>
  <Paragraphs>245</Paragraphs>
  <Slides>33</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PowerPoint Presentation</vt:lpstr>
      <vt:lpstr>PowerPoint Presentation</vt:lpstr>
      <vt:lpstr>PowerPoint Presentation</vt:lpstr>
      <vt:lpstr>Aim for Text Extraction </vt:lpstr>
      <vt:lpstr>Text Extraction</vt:lpstr>
      <vt:lpstr>Transform – Training &amp; Labeling</vt:lpstr>
      <vt:lpstr>Text Processing – Level 1</vt:lpstr>
      <vt:lpstr>Text Processing – Level 2</vt:lpstr>
      <vt:lpstr>Text Processing – Level 3</vt:lpstr>
      <vt:lpstr>Bigram Analysis</vt:lpstr>
      <vt:lpstr>PowerPoint Presentation</vt:lpstr>
      <vt:lpstr>Output</vt:lpstr>
      <vt:lpstr>PowerPoint Presentation</vt:lpstr>
      <vt:lpstr>Related Works and Libraries</vt:lpstr>
      <vt:lpstr>Challenges</vt:lpstr>
      <vt:lpstr>Approach</vt:lpstr>
      <vt:lpstr>Approach (contd.)</vt:lpstr>
      <vt:lpstr>Approach (contd.)</vt:lpstr>
      <vt:lpstr>Alternative Approach for Relevant Data Extraction</vt:lpstr>
      <vt:lpstr>PowerPoint Presentation</vt:lpstr>
      <vt:lpstr>3 Different Ways to Extract Information </vt:lpstr>
      <vt:lpstr>HuggingFace</vt:lpstr>
      <vt:lpstr>Tapas Model </vt:lpstr>
      <vt:lpstr>Roberta Base Squad2 Model</vt:lpstr>
      <vt:lpstr>Manual Approach </vt:lpstr>
      <vt:lpstr>Results</vt:lpstr>
      <vt:lpstr>PowerPoint Presentation</vt:lpstr>
      <vt:lpstr>Data Schema</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 project</dc:title>
  <dc:creator/>
  <cp:lastModifiedBy>Muhammad Ismail</cp:lastModifiedBy>
  <cp:revision>14</cp:revision>
  <dcterms:created xsi:type="dcterms:W3CDTF">2021-05-24T16:05:41Z</dcterms:created>
  <dcterms:modified xsi:type="dcterms:W3CDTF">2022-02-03T14:33:40Z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2020-12-07T00:00:00Z</vt:filetime>
  </property>
  <property fmtid="{D5CDD505-2E9C-101B-9397-08002B2CF9AE}" pid="3" name="Creator">
    <vt:lpwstr>LaTeX with Beamer class</vt:lpwstr>
  </property>
  <property fmtid="{D5CDD505-2E9C-101B-9397-08002B2CF9AE}" pid="4" name="LastSaved">
    <vt:filetime>2021-05-24T00:00:00Z</vt:filetime>
  </property>
  <property fmtid="{D5CDD505-2E9C-101B-9397-08002B2CF9AE}" pid="5" name="ContentTypeId">
    <vt:lpwstr>0x010100995107EF7CE06348B47867FF8A6049CE</vt:lpwstr>
  </property>
</Properties>
</file>